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3"/>
  </p:notesMasterIdLst>
  <p:sldIdLst>
    <p:sldId id="490" r:id="rId2"/>
    <p:sldId id="483" r:id="rId3"/>
    <p:sldId id="484" r:id="rId4"/>
    <p:sldId id="492" r:id="rId5"/>
    <p:sldId id="522" r:id="rId6"/>
    <p:sldId id="488" r:id="rId7"/>
    <p:sldId id="493" r:id="rId8"/>
    <p:sldId id="485" r:id="rId9"/>
    <p:sldId id="486" r:id="rId10"/>
    <p:sldId id="494" r:id="rId11"/>
    <p:sldId id="495" r:id="rId12"/>
    <p:sldId id="451" r:id="rId13"/>
    <p:sldId id="510" r:id="rId14"/>
    <p:sldId id="496" r:id="rId15"/>
    <p:sldId id="511" r:id="rId16"/>
    <p:sldId id="536" r:id="rId17"/>
    <p:sldId id="537" r:id="rId18"/>
    <p:sldId id="538" r:id="rId19"/>
    <p:sldId id="544" r:id="rId20"/>
    <p:sldId id="540" r:id="rId21"/>
    <p:sldId id="541" r:id="rId22"/>
    <p:sldId id="543" r:id="rId23"/>
    <p:sldId id="545" r:id="rId24"/>
    <p:sldId id="452" r:id="rId25"/>
    <p:sldId id="453" r:id="rId26"/>
    <p:sldId id="527" r:id="rId27"/>
    <p:sldId id="528" r:id="rId28"/>
    <p:sldId id="529" r:id="rId29"/>
    <p:sldId id="530" r:id="rId30"/>
    <p:sldId id="531" r:id="rId31"/>
    <p:sldId id="532" r:id="rId32"/>
    <p:sldId id="533" r:id="rId33"/>
    <p:sldId id="534" r:id="rId34"/>
    <p:sldId id="535" r:id="rId35"/>
    <p:sldId id="508" r:id="rId36"/>
    <p:sldId id="509" r:id="rId37"/>
    <p:sldId id="523" r:id="rId38"/>
    <p:sldId id="524" r:id="rId39"/>
    <p:sldId id="525" r:id="rId40"/>
    <p:sldId id="521" r:id="rId41"/>
    <p:sldId id="52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85258" autoAdjust="0"/>
  </p:normalViewPr>
  <p:slideViewPr>
    <p:cSldViewPr>
      <p:cViewPr varScale="1">
        <p:scale>
          <a:sx n="72" d="100"/>
          <a:sy n="72" d="100"/>
        </p:scale>
        <p:origin x="1266"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13/12/2017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
        <p:nvSpPr>
          <p:cNvPr id="7"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مواقع التواصل الاجتماعي</a:t>
            </a:r>
            <a:br>
              <a:rPr lang="en-US" dirty="0"/>
            </a:br>
            <a:r>
              <a:rPr lang="en-US" dirty="0"/>
              <a:t>0731101</a:t>
            </a:r>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lstStyle/>
          <a:p>
            <a:r>
              <a:rPr lang="ar-JO" dirty="0"/>
              <a:t>المدون </a:t>
            </a:r>
            <a:r>
              <a:rPr lang="en-US" dirty="0"/>
              <a:t>blogger</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C:\Users\Raneem\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8768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CEC660E9-B6E5-401B-8692-7C567187C09D}"/>
              </a:ext>
            </a:extLst>
          </p:cNvPr>
          <p:cNvSpPr txBox="1">
            <a:spLocks/>
          </p:cNvSpPr>
          <p:nvPr/>
        </p:nvSpPr>
        <p:spPr>
          <a:xfrm>
            <a:off x="5867400" y="0"/>
            <a:ext cx="3124200" cy="457200"/>
          </a:xfrm>
          <a:prstGeom prst="rect">
            <a:avLst/>
          </a:prstGeom>
          <a:solidFill>
            <a:schemeClr val="tx2"/>
          </a:solidFill>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1600" b="1" kern="1200">
                <a:solidFill>
                  <a:schemeClr val="tx1"/>
                </a:solidFill>
                <a:latin typeface="+mn-lt"/>
                <a:ea typeface="+mn-ea"/>
                <a:cs typeface="+mn-cs"/>
              </a:defRPr>
            </a:lvl1pPr>
            <a:lvl2pPr marL="457200" indent="0" algn="r" defTabSz="914400" rtl="1" eaLnBrk="1" latinLnBrk="0" hangingPunct="1">
              <a:spcBef>
                <a:spcPct val="20000"/>
              </a:spcBef>
              <a:buClr>
                <a:schemeClr val="tx2"/>
              </a:buClr>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Clr>
                <a:schemeClr val="tx2"/>
              </a:buClr>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Clr>
                <a:schemeClr val="tx2"/>
              </a:buClr>
              <a:buFont typeface="Arial" pitchFamily="34" charset="0"/>
              <a:buNone/>
              <a:defRPr sz="900" kern="1200" baseline="0">
                <a:solidFill>
                  <a:schemeClr val="tx1"/>
                </a:solidFill>
                <a:latin typeface="+mn-lt"/>
                <a:ea typeface="+mn-ea"/>
                <a:cs typeface="+mn-cs"/>
              </a:defRPr>
            </a:lvl5pPr>
            <a:lvl6pPr marL="22860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9pPr>
          </a:lstStyle>
          <a:p>
            <a:r>
              <a:rPr lang="ar-JO" sz="2200" dirty="0">
                <a:solidFill>
                  <a:schemeClr val="bg1"/>
                </a:solidFill>
              </a:rPr>
              <a:t>الفصل الأول 2017 / 2018 </a:t>
            </a:r>
            <a:endParaRPr lang="en-US" sz="2200" dirty="0">
              <a:solidFill>
                <a:schemeClr val="bg1"/>
              </a:solidFill>
            </a:endParaRPr>
          </a:p>
        </p:txBody>
      </p:sp>
    </p:spTree>
    <p:extLst>
      <p:ext uri="{BB962C8B-B14F-4D97-AF65-F5344CB8AC3E}">
        <p14:creationId xmlns:p14="http://schemas.microsoft.com/office/powerpoint/2010/main" val="301380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656"/>
            <a:ext cx="9012456" cy="3225944"/>
          </a:xfrm>
          <a:prstGeom prst="rect">
            <a:avLst/>
          </a:prstGeom>
        </p:spPr>
      </p:pic>
      <p:sp>
        <p:nvSpPr>
          <p:cNvPr id="3" name="Content Placeholder 2"/>
          <p:cNvSpPr>
            <a:spLocks noGrp="1"/>
          </p:cNvSpPr>
          <p:nvPr>
            <p:ph idx="1"/>
          </p:nvPr>
        </p:nvSpPr>
        <p:spPr>
          <a:xfrm>
            <a:off x="448063" y="1771042"/>
            <a:ext cx="7620000" cy="4373563"/>
          </a:xfrm>
        </p:spPr>
        <p:txBody>
          <a:bodyPr/>
          <a:lstStyle/>
          <a:p>
            <a:pPr lvl="1" indent="-457200">
              <a:spcAft>
                <a:spcPts val="600"/>
              </a:spcAft>
              <a:buFont typeface="+mj-lt"/>
              <a:buAutoNum type="arabicPeriod"/>
            </a:pPr>
            <a:r>
              <a:rPr lang="ar-JO" dirty="0"/>
              <a:t>قم باختيار المدونة المراد النشر داخلها من قائمة المدونات، ثم بالضغط على اضافة مشاركة جديدة </a:t>
            </a:r>
            <a:r>
              <a:rPr lang="en-US" dirty="0"/>
              <a:t>new post </a:t>
            </a:r>
            <a:r>
              <a:rPr lang="ar-JO" dirty="0"/>
              <a:t> يظهر مايلي:</a:t>
            </a:r>
          </a:p>
          <a:p>
            <a:endParaRPr lang="en-US" dirty="0"/>
          </a:p>
        </p:txBody>
      </p:sp>
      <p:sp>
        <p:nvSpPr>
          <p:cNvPr id="2" name="Title 1"/>
          <p:cNvSpPr>
            <a:spLocks noGrp="1"/>
          </p:cNvSpPr>
          <p:nvPr>
            <p:ph type="title"/>
          </p:nvPr>
        </p:nvSpPr>
        <p:spPr/>
        <p:txBody>
          <a:bodyPr/>
          <a:lstStyle/>
          <a:p>
            <a:r>
              <a:rPr lang="ar-JO" dirty="0"/>
              <a:t>اضافة مشاركة جديدة </a:t>
            </a:r>
            <a:r>
              <a:rPr lang="en-US" dirty="0"/>
              <a:t>Post</a:t>
            </a:r>
            <a:r>
              <a:rPr lang="ar-JO" dirty="0"/>
              <a:t> داخل المدونة</a:t>
            </a:r>
            <a:br>
              <a:rPr lang="ar-JO" dirty="0"/>
            </a:br>
            <a:endParaRPr lang="en-US" dirty="0">
              <a:latin typeface="+mn-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a:p>
        </p:txBody>
      </p:sp>
      <p:sp>
        <p:nvSpPr>
          <p:cNvPr id="5" name="TextBox 4"/>
          <p:cNvSpPr txBox="1"/>
          <p:nvPr/>
        </p:nvSpPr>
        <p:spPr>
          <a:xfrm>
            <a:off x="3146495" y="2526268"/>
            <a:ext cx="1348446" cy="369332"/>
          </a:xfrm>
          <a:prstGeom prst="rect">
            <a:avLst/>
          </a:prstGeom>
          <a:noFill/>
        </p:spPr>
        <p:txBody>
          <a:bodyPr wrap="none" rtlCol="0">
            <a:spAutoFit/>
          </a:bodyPr>
          <a:lstStyle/>
          <a:p>
            <a:r>
              <a:rPr lang="ar-JO" dirty="0">
                <a:solidFill>
                  <a:srgbClr val="C00000"/>
                </a:solidFill>
              </a:rPr>
              <a:t>عنوان المشاركة</a:t>
            </a:r>
            <a:endParaRPr lang="en-US" dirty="0">
              <a:solidFill>
                <a:srgbClr val="C00000"/>
              </a:solidFill>
            </a:endParaRPr>
          </a:p>
        </p:txBody>
      </p:sp>
      <p:sp>
        <p:nvSpPr>
          <p:cNvPr id="7" name="TextBox 6"/>
          <p:cNvSpPr txBox="1"/>
          <p:nvPr/>
        </p:nvSpPr>
        <p:spPr>
          <a:xfrm>
            <a:off x="2127329" y="4803554"/>
            <a:ext cx="2749471" cy="369332"/>
          </a:xfrm>
          <a:prstGeom prst="rect">
            <a:avLst/>
          </a:prstGeom>
          <a:noFill/>
        </p:spPr>
        <p:txBody>
          <a:bodyPr wrap="none" rtlCol="0">
            <a:spAutoFit/>
          </a:bodyPr>
          <a:lstStyle/>
          <a:p>
            <a:r>
              <a:rPr lang="ar-JO" dirty="0">
                <a:solidFill>
                  <a:srgbClr val="C00000"/>
                </a:solidFill>
              </a:rPr>
              <a:t>المساحة المخصص لكتابة المشاركة</a:t>
            </a:r>
            <a:endParaRPr lang="en-US" dirty="0">
              <a:solidFill>
                <a:srgbClr val="C00000"/>
              </a:solidFill>
            </a:endParaRPr>
          </a:p>
        </p:txBody>
      </p:sp>
      <p:sp>
        <p:nvSpPr>
          <p:cNvPr id="8" name="TextBox 7"/>
          <p:cNvSpPr txBox="1"/>
          <p:nvPr/>
        </p:nvSpPr>
        <p:spPr>
          <a:xfrm>
            <a:off x="2992994" y="3735527"/>
            <a:ext cx="1167307" cy="369332"/>
          </a:xfrm>
          <a:prstGeom prst="rect">
            <a:avLst/>
          </a:prstGeom>
          <a:noFill/>
        </p:spPr>
        <p:txBody>
          <a:bodyPr wrap="none" rtlCol="0">
            <a:spAutoFit/>
          </a:bodyPr>
          <a:lstStyle/>
          <a:p>
            <a:r>
              <a:rPr lang="ar-JO" dirty="0">
                <a:solidFill>
                  <a:srgbClr val="C00000"/>
                </a:solidFill>
              </a:rPr>
              <a:t>اضافة صورة</a:t>
            </a:r>
            <a:endParaRPr lang="en-US" dirty="0">
              <a:solidFill>
                <a:srgbClr val="C00000"/>
              </a:solidFill>
            </a:endParaRPr>
          </a:p>
        </p:txBody>
      </p:sp>
      <p:cxnSp>
        <p:nvCxnSpPr>
          <p:cNvPr id="9" name="Straight Arrow Connector 8"/>
          <p:cNvCxnSpPr/>
          <p:nvPr/>
        </p:nvCxnSpPr>
        <p:spPr>
          <a:xfrm flipV="1">
            <a:off x="457200" y="2895600"/>
            <a:ext cx="121701"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88394" y="3735527"/>
            <a:ext cx="1039067" cy="369332"/>
          </a:xfrm>
          <a:prstGeom prst="rect">
            <a:avLst/>
          </a:prstGeom>
          <a:noFill/>
        </p:spPr>
        <p:txBody>
          <a:bodyPr wrap="none" rtlCol="0">
            <a:spAutoFit/>
          </a:bodyPr>
          <a:lstStyle/>
          <a:p>
            <a:r>
              <a:rPr lang="ar-JO" dirty="0">
                <a:solidFill>
                  <a:srgbClr val="C00000"/>
                </a:solidFill>
              </a:rPr>
              <a:t>اضافة فيديو</a:t>
            </a:r>
            <a:endParaRPr lang="en-US" dirty="0">
              <a:solidFill>
                <a:srgbClr val="C00000"/>
              </a:solidFill>
            </a:endParaRPr>
          </a:p>
        </p:txBody>
      </p:sp>
      <p:cxnSp>
        <p:nvCxnSpPr>
          <p:cNvPr id="12" name="Straight Arrow Connector 11"/>
          <p:cNvCxnSpPr/>
          <p:nvPr/>
        </p:nvCxnSpPr>
        <p:spPr>
          <a:xfrm flipH="1" flipV="1">
            <a:off x="4149860" y="3303472"/>
            <a:ext cx="443334" cy="344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48394" y="5481935"/>
            <a:ext cx="1295400" cy="923330"/>
          </a:xfrm>
          <a:prstGeom prst="rect">
            <a:avLst/>
          </a:prstGeom>
          <a:noFill/>
        </p:spPr>
        <p:txBody>
          <a:bodyPr wrap="square" rtlCol="0">
            <a:spAutoFit/>
          </a:bodyPr>
          <a:lstStyle/>
          <a:p>
            <a:pPr algn="r" rtl="1"/>
            <a:r>
              <a:rPr lang="ar-JO" dirty="0">
                <a:solidFill>
                  <a:srgbClr val="C00000"/>
                </a:solidFill>
              </a:rPr>
              <a:t>عرض المشاركة قبل  نشره</a:t>
            </a:r>
            <a:endParaRPr lang="en-US" dirty="0">
              <a:solidFill>
                <a:srgbClr val="C00000"/>
              </a:solidFill>
            </a:endParaRPr>
          </a:p>
        </p:txBody>
      </p:sp>
      <p:cxnSp>
        <p:nvCxnSpPr>
          <p:cNvPr id="16" name="Straight Arrow Connector 15"/>
          <p:cNvCxnSpPr/>
          <p:nvPr/>
        </p:nvCxnSpPr>
        <p:spPr>
          <a:xfrm flipV="1">
            <a:off x="6858000" y="3124200"/>
            <a:ext cx="1409701" cy="23577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30395" y="4000500"/>
            <a:ext cx="1191352" cy="369332"/>
          </a:xfrm>
          <a:prstGeom prst="rect">
            <a:avLst/>
          </a:prstGeom>
          <a:noFill/>
        </p:spPr>
        <p:txBody>
          <a:bodyPr wrap="none" rtlCol="0">
            <a:spAutoFit/>
          </a:bodyPr>
          <a:lstStyle/>
          <a:p>
            <a:r>
              <a:rPr lang="ar-JO" dirty="0">
                <a:solidFill>
                  <a:srgbClr val="C00000"/>
                </a:solidFill>
              </a:rPr>
              <a:t>نشر المشاركة</a:t>
            </a:r>
            <a:endParaRPr lang="en-US" dirty="0">
              <a:solidFill>
                <a:srgbClr val="C00000"/>
              </a:solidFill>
            </a:endParaRPr>
          </a:p>
        </p:txBody>
      </p:sp>
      <p:cxnSp>
        <p:nvCxnSpPr>
          <p:cNvPr id="19" name="Straight Arrow Connector 18"/>
          <p:cNvCxnSpPr>
            <a:stCxn id="18" idx="0"/>
          </p:cNvCxnSpPr>
          <p:nvPr/>
        </p:nvCxnSpPr>
        <p:spPr>
          <a:xfrm flipV="1">
            <a:off x="6026071" y="3048000"/>
            <a:ext cx="1244067" cy="95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22946" y="3709664"/>
            <a:ext cx="1489510" cy="369332"/>
          </a:xfrm>
          <a:prstGeom prst="rect">
            <a:avLst/>
          </a:prstGeom>
          <a:noFill/>
        </p:spPr>
        <p:txBody>
          <a:bodyPr wrap="none" rtlCol="0">
            <a:spAutoFit/>
          </a:bodyPr>
          <a:lstStyle/>
          <a:p>
            <a:r>
              <a:rPr lang="ar-JO" dirty="0">
                <a:solidFill>
                  <a:srgbClr val="C00000"/>
                </a:solidFill>
              </a:rPr>
              <a:t>إعدادات المشاركة</a:t>
            </a:r>
            <a:endParaRPr lang="en-US" dirty="0">
              <a:solidFill>
                <a:srgbClr val="C00000"/>
              </a:solidFill>
            </a:endParaRPr>
          </a:p>
        </p:txBody>
      </p:sp>
      <p:sp>
        <p:nvSpPr>
          <p:cNvPr id="21" name="TextBox 20"/>
          <p:cNvSpPr txBox="1"/>
          <p:nvPr/>
        </p:nvSpPr>
        <p:spPr>
          <a:xfrm>
            <a:off x="76200" y="3593068"/>
            <a:ext cx="1005403" cy="369332"/>
          </a:xfrm>
          <a:prstGeom prst="rect">
            <a:avLst/>
          </a:prstGeom>
          <a:noFill/>
        </p:spPr>
        <p:txBody>
          <a:bodyPr wrap="none" rtlCol="0">
            <a:spAutoFit/>
          </a:bodyPr>
          <a:lstStyle/>
          <a:p>
            <a:r>
              <a:rPr lang="ar-JO" dirty="0">
                <a:solidFill>
                  <a:srgbClr val="C00000"/>
                </a:solidFill>
              </a:rPr>
              <a:t>اسم المدونة</a:t>
            </a:r>
            <a:endParaRPr lang="en-US" dirty="0">
              <a:solidFill>
                <a:srgbClr val="C00000"/>
              </a:solidFill>
            </a:endParaRPr>
          </a:p>
        </p:txBody>
      </p:sp>
      <p:cxnSp>
        <p:nvCxnSpPr>
          <p:cNvPr id="23" name="Straight Arrow Connector 22"/>
          <p:cNvCxnSpPr>
            <a:stCxn id="8" idx="0"/>
          </p:cNvCxnSpPr>
          <p:nvPr/>
        </p:nvCxnSpPr>
        <p:spPr>
          <a:xfrm flipV="1">
            <a:off x="3576648" y="3303472"/>
            <a:ext cx="385752" cy="432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209800" y="3276600"/>
            <a:ext cx="150023" cy="54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52038" y="3889486"/>
            <a:ext cx="1994457" cy="369332"/>
          </a:xfrm>
          <a:prstGeom prst="rect">
            <a:avLst/>
          </a:prstGeom>
          <a:noFill/>
        </p:spPr>
        <p:txBody>
          <a:bodyPr wrap="none" rtlCol="0">
            <a:spAutoFit/>
          </a:bodyPr>
          <a:lstStyle/>
          <a:p>
            <a:r>
              <a:rPr lang="ar-JO" dirty="0">
                <a:solidFill>
                  <a:srgbClr val="C00000"/>
                </a:solidFill>
              </a:rPr>
              <a:t>خيارات لتنسيق المشاركة</a:t>
            </a:r>
            <a:endParaRPr lang="en-US" dirty="0">
              <a:solidFill>
                <a:srgbClr val="C00000"/>
              </a:solidFill>
            </a:endParaRPr>
          </a:p>
        </p:txBody>
      </p:sp>
      <p:cxnSp>
        <p:nvCxnSpPr>
          <p:cNvPr id="31" name="Straight Arrow Connector 30"/>
          <p:cNvCxnSpPr/>
          <p:nvPr/>
        </p:nvCxnSpPr>
        <p:spPr>
          <a:xfrm flipV="1">
            <a:off x="6477000" y="3124200"/>
            <a:ext cx="1295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76719" y="4526555"/>
            <a:ext cx="1295400" cy="923330"/>
          </a:xfrm>
          <a:prstGeom prst="rect">
            <a:avLst/>
          </a:prstGeom>
          <a:noFill/>
        </p:spPr>
        <p:txBody>
          <a:bodyPr wrap="square" rtlCol="0">
            <a:spAutoFit/>
          </a:bodyPr>
          <a:lstStyle/>
          <a:p>
            <a:pPr algn="r"/>
            <a:r>
              <a:rPr lang="ar-JO" dirty="0">
                <a:solidFill>
                  <a:srgbClr val="C00000"/>
                </a:solidFill>
              </a:rPr>
              <a:t>تخزين المشاركة بدون نشرها</a:t>
            </a:r>
            <a:endParaRPr lang="en-US" dirty="0">
              <a:solidFill>
                <a:srgbClr val="C00000"/>
              </a:solidFill>
            </a:endParaRPr>
          </a:p>
        </p:txBody>
      </p:sp>
    </p:spTree>
    <p:extLst>
      <p:ext uri="{BB962C8B-B14F-4D97-AF65-F5344CB8AC3E}">
        <p14:creationId xmlns:p14="http://schemas.microsoft.com/office/powerpoint/2010/main" val="116037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اضافة مشاركة جديدة </a:t>
            </a:r>
            <a:r>
              <a:rPr lang="en-US" dirty="0"/>
              <a:t>Post</a:t>
            </a:r>
            <a:r>
              <a:rPr lang="ar-JO" dirty="0"/>
              <a:t> داخل المدونة</a:t>
            </a:r>
            <a:br>
              <a:rPr lang="ar-JO" dirty="0"/>
            </a:br>
            <a:endParaRPr lang="en-US" dirty="0">
              <a:latin typeface="+mn-lt"/>
            </a:endParaRPr>
          </a:p>
        </p:txBody>
      </p:sp>
      <p:sp>
        <p:nvSpPr>
          <p:cNvPr id="3" name="Content Placeholder 2"/>
          <p:cNvSpPr>
            <a:spLocks noGrp="1"/>
          </p:cNvSpPr>
          <p:nvPr>
            <p:ph idx="1"/>
          </p:nvPr>
        </p:nvSpPr>
        <p:spPr>
          <a:xfrm>
            <a:off x="457200" y="1752600"/>
            <a:ext cx="7620000" cy="4373563"/>
          </a:xfrm>
        </p:spPr>
        <p:txBody>
          <a:bodyPr>
            <a:normAutofit/>
          </a:bodyPr>
          <a:lstStyle/>
          <a:p>
            <a:pPr lvl="1" indent="-457200">
              <a:spcAft>
                <a:spcPts val="600"/>
              </a:spcAft>
              <a:buFont typeface="+mj-lt"/>
              <a:buAutoNum type="arabicPeriod" startAt="2"/>
            </a:pPr>
            <a:r>
              <a:rPr lang="ar-JO" dirty="0"/>
              <a:t>عند عمل </a:t>
            </a:r>
            <a:r>
              <a:rPr lang="en-US" dirty="0"/>
              <a:t>publish </a:t>
            </a:r>
            <a:r>
              <a:rPr lang="ar-JO" dirty="0"/>
              <a:t> فان النافذه التالية تظهر فيما اذا كنت ترغب بنشر هذا المنشور على حسابك على جوجل + ايضا.</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pic>
        <p:nvPicPr>
          <p:cNvPr id="5" name="Picture 4">
            <a:extLst>
              <a:ext uri="{FF2B5EF4-FFF2-40B4-BE49-F238E27FC236}">
                <a16:creationId xmlns:a16="http://schemas.microsoft.com/office/drawing/2014/main" id="{2BFD6CF0-51E9-4D93-85ED-577537AC1431}"/>
              </a:ext>
            </a:extLst>
          </p:cNvPr>
          <p:cNvPicPr>
            <a:picLocks noChangeAspect="1"/>
          </p:cNvPicPr>
          <p:nvPr/>
        </p:nvPicPr>
        <p:blipFill>
          <a:blip r:embed="rId2"/>
          <a:stretch>
            <a:fillRect/>
          </a:stretch>
        </p:blipFill>
        <p:spPr>
          <a:xfrm>
            <a:off x="2362200" y="2563969"/>
            <a:ext cx="5181600" cy="3790794"/>
          </a:xfrm>
          <a:prstGeom prst="rect">
            <a:avLst/>
          </a:prstGeom>
        </p:spPr>
      </p:pic>
    </p:spTree>
    <p:extLst>
      <p:ext uri="{BB962C8B-B14F-4D97-AF65-F5344CB8AC3E}">
        <p14:creationId xmlns:p14="http://schemas.microsoft.com/office/powerpoint/2010/main" val="1476602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19400"/>
            <a:ext cx="78486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ar-JO" dirty="0"/>
              <a:t>عرض المشاركات </a:t>
            </a:r>
            <a:r>
              <a:rPr lang="en-US" dirty="0"/>
              <a:t>view posts</a:t>
            </a:r>
            <a:r>
              <a:rPr lang="ar-JO" dirty="0"/>
              <a:t> داخل مدونة</a:t>
            </a:r>
            <a:br>
              <a:rPr lang="ar-JO" dirty="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سيتم عرض المشاركات المنشورة أو المخزنة في ساحة عرض المشاركات حسب المدونة المختارة في قائمة المدونات.</a:t>
            </a: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12</a:t>
            </a:fld>
            <a:endParaRPr lang="en-GB"/>
          </a:p>
        </p:txBody>
      </p:sp>
      <p:sp>
        <p:nvSpPr>
          <p:cNvPr id="5" name="Oval 4"/>
          <p:cNvSpPr/>
          <p:nvPr/>
        </p:nvSpPr>
        <p:spPr>
          <a:xfrm>
            <a:off x="1828800" y="4166616"/>
            <a:ext cx="6781800" cy="14721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1371600" y="2286000"/>
            <a:ext cx="37338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71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عرض المدونة </a:t>
            </a:r>
            <a:r>
              <a:rPr lang="en-US" dirty="0"/>
              <a:t>View Blog</a:t>
            </a:r>
            <a:br>
              <a:rPr lang="ar-JO" dirty="0"/>
            </a:br>
            <a:endParaRPr lang="en-US" dirty="0">
              <a:latin typeface="+mn-lt"/>
            </a:endParaRP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عند النقر على عرض المدونة </a:t>
            </a:r>
            <a:r>
              <a:rPr lang="en-US" b="0" dirty="0"/>
              <a:t>View Blog</a:t>
            </a:r>
            <a:r>
              <a:rPr lang="ar-JO" b="0" dirty="0"/>
              <a:t> فان صفحة المدونة ستظهر كما سيراها المتابعون كما في الشكل التالي:</a:t>
            </a: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10547"/>
            <a:ext cx="6858000" cy="3890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577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القائمة الجانبية</a:t>
            </a:r>
            <a:br>
              <a:rPr lang="ar-JO" dirty="0"/>
            </a:br>
            <a:endParaRPr lang="en-US" dirty="0"/>
          </a:p>
        </p:txBody>
      </p:sp>
      <p:sp>
        <p:nvSpPr>
          <p:cNvPr id="3" name="Content Placeholder 2"/>
          <p:cNvSpPr>
            <a:spLocks noGrp="1"/>
          </p:cNvSpPr>
          <p:nvPr>
            <p:ph idx="1"/>
          </p:nvPr>
        </p:nvSpPr>
        <p:spPr>
          <a:xfrm>
            <a:off x="3505200" y="1752600"/>
            <a:ext cx="4572000" cy="4373563"/>
          </a:xfrm>
        </p:spPr>
        <p:txBody>
          <a:bodyPr>
            <a:normAutofit fontScale="85000" lnSpcReduction="10000"/>
          </a:bodyPr>
          <a:lstStyle/>
          <a:p>
            <a:pPr marL="342900" indent="-342900">
              <a:buClr>
                <a:schemeClr val="tx2"/>
              </a:buClr>
              <a:buFont typeface="Arial" panose="020B0604020202020204" pitchFamily="34" charset="0"/>
              <a:buChar char="•"/>
            </a:pPr>
            <a:r>
              <a:rPr lang="ar-JO" sz="2400" b="0" dirty="0"/>
              <a:t>كل مدونة تحتوي على القائمة الجانبية التالية والتي يمكن من خلالها عمل مايلي:</a:t>
            </a:r>
            <a:endParaRPr lang="en-US" sz="2400" b="0" dirty="0"/>
          </a:p>
          <a:p>
            <a:pPr marL="914400" lvl="1" indent="-457200">
              <a:buFont typeface="+mj-lt"/>
              <a:buAutoNum type="arabicPeriod"/>
            </a:pPr>
            <a:r>
              <a:rPr lang="ar-JO" sz="2400" b="1" dirty="0"/>
              <a:t>المشاركات </a:t>
            </a:r>
            <a:r>
              <a:rPr lang="en-US" sz="2400" b="1" dirty="0"/>
              <a:t>Posts</a:t>
            </a:r>
            <a:r>
              <a:rPr lang="ar-JO" sz="2400" b="1" dirty="0"/>
              <a:t>: </a:t>
            </a:r>
            <a:r>
              <a:rPr lang="ar-JO" sz="2400" dirty="0"/>
              <a:t>المنشورات التي اضافها صاحب المدونة. وتكون بالعادة مصنفة إلى (الكل، المسودات، المنشورات)</a:t>
            </a:r>
          </a:p>
          <a:p>
            <a:pPr marL="914400" lvl="1" indent="-457200">
              <a:buFont typeface="+mj-lt"/>
              <a:buAutoNum type="arabicPeriod"/>
            </a:pPr>
            <a:r>
              <a:rPr lang="ar-JO" sz="2400" b="1" dirty="0"/>
              <a:t>الاحصائيات </a:t>
            </a:r>
            <a:r>
              <a:rPr lang="en-US" sz="2400" b="1" dirty="0"/>
              <a:t>Stats</a:t>
            </a:r>
            <a:r>
              <a:rPr lang="ar-JO" sz="2400" b="1" dirty="0"/>
              <a:t>: </a:t>
            </a:r>
            <a:r>
              <a:rPr lang="ar-JO" sz="2400" dirty="0"/>
              <a:t>الاحصائيات الخاصة بالمدونة كعدد زيارات المدونة.</a:t>
            </a:r>
            <a:endParaRPr lang="ar-JO" sz="2400" b="1" dirty="0"/>
          </a:p>
          <a:p>
            <a:pPr marL="914400" lvl="1" indent="-457200">
              <a:buFont typeface="+mj-lt"/>
              <a:buAutoNum type="arabicPeriod"/>
            </a:pPr>
            <a:r>
              <a:rPr lang="ar-JO" sz="2400" b="1" dirty="0"/>
              <a:t>التعليقات</a:t>
            </a:r>
            <a:r>
              <a:rPr lang="en-US" sz="2400" b="1" dirty="0"/>
              <a:t>comments </a:t>
            </a:r>
            <a:r>
              <a:rPr lang="ar-JO" sz="2400" b="1" dirty="0"/>
              <a:t>:</a:t>
            </a:r>
            <a:r>
              <a:rPr lang="ar-JO" sz="2400" dirty="0"/>
              <a:t> رؤية التعليقات.</a:t>
            </a:r>
          </a:p>
          <a:p>
            <a:pPr marL="914400" lvl="1" indent="-457200">
              <a:buFont typeface="+mj-lt"/>
              <a:buAutoNum type="arabicPeriod"/>
            </a:pPr>
            <a:r>
              <a:rPr lang="ar-JO" sz="2400" b="1" dirty="0"/>
              <a:t>الأرباح </a:t>
            </a:r>
            <a:r>
              <a:rPr lang="en-US" sz="2400" b="1" dirty="0"/>
              <a:t>Earnings</a:t>
            </a:r>
            <a:r>
              <a:rPr lang="ar-JO" sz="2400" b="1" dirty="0"/>
              <a:t>:</a:t>
            </a:r>
            <a:r>
              <a:rPr lang="ar-JO" sz="2400" dirty="0"/>
              <a:t> ربط المدونة ب</a:t>
            </a:r>
            <a:r>
              <a:rPr lang="en-US" sz="2400" dirty="0"/>
              <a:t>AdSense</a:t>
            </a:r>
            <a:r>
              <a:rPr lang="ar-JO" sz="2400" dirty="0"/>
              <a:t> لوضع الإعلانات على صفحتك وبالاستمرار في النشر سوف تبدأ في ربح الأموال عن طريق عدد مرات ظهور الإعلان وعدد النقرات على الاعلان.</a:t>
            </a:r>
            <a:endParaRPr lang="ar-JO" sz="2400" b="1"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14</a:t>
            </a:fld>
            <a:endParaRPr lang="en-GB"/>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247775"/>
            <a:ext cx="1990725" cy="4848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5325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القائمة الجانبية</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15</a:t>
            </a:fld>
            <a:endParaRPr lang="en-GB"/>
          </a:p>
        </p:txBody>
      </p:sp>
      <p:sp>
        <p:nvSpPr>
          <p:cNvPr id="3" name="Content Placeholder 2"/>
          <p:cNvSpPr>
            <a:spLocks noGrp="1"/>
          </p:cNvSpPr>
          <p:nvPr>
            <p:ph idx="1"/>
          </p:nvPr>
        </p:nvSpPr>
        <p:spPr>
          <a:xfrm>
            <a:off x="3276600" y="1752600"/>
            <a:ext cx="4800600" cy="4373563"/>
          </a:xfrm>
        </p:spPr>
        <p:txBody>
          <a:bodyPr>
            <a:normAutofit fontScale="70000" lnSpcReduction="20000"/>
          </a:bodyPr>
          <a:lstStyle/>
          <a:p>
            <a:pPr marL="971550" lvl="1" indent="-514350">
              <a:buFont typeface="+mj-lt"/>
              <a:buAutoNum type="arabicPeriod" startAt="7"/>
            </a:pPr>
            <a:r>
              <a:rPr lang="ar-JO" sz="2900" b="1" dirty="0"/>
              <a:t>الحملات </a:t>
            </a:r>
            <a:r>
              <a:rPr lang="en-US" sz="2900" b="1" dirty="0"/>
              <a:t>Campaigns</a:t>
            </a:r>
            <a:r>
              <a:rPr lang="ar-JO" sz="2900" b="1" dirty="0"/>
              <a:t>:</a:t>
            </a:r>
            <a:r>
              <a:rPr lang="ar-JO" sz="2900" dirty="0"/>
              <a:t> ربط المدونة ب</a:t>
            </a:r>
            <a:r>
              <a:rPr lang="en-US" sz="2900" dirty="0"/>
              <a:t>AdWords</a:t>
            </a:r>
            <a:r>
              <a:rPr lang="ar-JO" sz="2900" dirty="0"/>
              <a:t> لمساعدة المدونة في الحصول على مستوى رؤية أعلى عن طريق كتابة إعلان يخبرالأشخاص عن مدونتك وعندما ينقر المستخدمون على إعلانك فانهم ينتقلون إلى مدونتك  ولن تقوم بالدفع إلا عندما يفعلون ذلك.</a:t>
            </a:r>
          </a:p>
          <a:p>
            <a:pPr marL="971550" lvl="1" indent="-514350">
              <a:buFont typeface="+mj-lt"/>
              <a:buAutoNum type="arabicPeriod" startAt="7"/>
            </a:pPr>
            <a:r>
              <a:rPr lang="ar-JO" sz="2800" b="1" dirty="0"/>
              <a:t>الصفحات</a:t>
            </a:r>
            <a:r>
              <a:rPr lang="en-US" sz="2800" b="1" dirty="0"/>
              <a:t>pages </a:t>
            </a:r>
            <a:r>
              <a:rPr lang="ar-JO" sz="2800" b="1" dirty="0"/>
              <a:t>: </a:t>
            </a:r>
            <a:r>
              <a:rPr lang="ar-JO" sz="2800" dirty="0"/>
              <a:t>لانشاء ورؤية الصفحات المنشئة داخل المدونة.</a:t>
            </a:r>
            <a:r>
              <a:rPr lang="ar-JO" sz="3200" dirty="0"/>
              <a:t> </a:t>
            </a:r>
            <a:endParaRPr lang="en-US" sz="3200" dirty="0"/>
          </a:p>
          <a:p>
            <a:pPr marL="971550" lvl="1" indent="-514350">
              <a:buFont typeface="+mj-lt"/>
              <a:buAutoNum type="arabicPeriod" startAt="7"/>
            </a:pPr>
            <a:r>
              <a:rPr lang="ar-JO" sz="2900" b="1" dirty="0"/>
              <a:t>التخطيط </a:t>
            </a:r>
            <a:r>
              <a:rPr lang="en-US" sz="2900" b="1" dirty="0"/>
              <a:t>Layout</a:t>
            </a:r>
            <a:r>
              <a:rPr lang="ar-JO" sz="2900" b="1" dirty="0"/>
              <a:t>:</a:t>
            </a:r>
            <a:r>
              <a:rPr lang="ar-JO" sz="2900" dirty="0"/>
              <a:t> لتغيير الشكل العام الذي ستظهر عليه المدونة.</a:t>
            </a:r>
          </a:p>
          <a:p>
            <a:pPr marL="971550" lvl="1" indent="-514350">
              <a:buFont typeface="+mj-lt"/>
              <a:buAutoNum type="arabicPeriod" startAt="7"/>
            </a:pPr>
            <a:r>
              <a:rPr lang="ar-JO" sz="2900" b="1" dirty="0"/>
              <a:t>القالب </a:t>
            </a:r>
            <a:r>
              <a:rPr lang="en-US" sz="2900" b="1" dirty="0"/>
              <a:t>Template</a:t>
            </a:r>
            <a:r>
              <a:rPr lang="ar-JO" sz="2900" b="1" dirty="0"/>
              <a:t>: </a:t>
            </a:r>
            <a:r>
              <a:rPr lang="ar-JO" sz="2900" dirty="0"/>
              <a:t>لاختيار تصميم مناسب.</a:t>
            </a:r>
          </a:p>
          <a:p>
            <a:pPr marL="971550" lvl="1" indent="-514350">
              <a:buFont typeface="+mj-lt"/>
              <a:buAutoNum type="arabicPeriod" startAt="7"/>
            </a:pPr>
            <a:r>
              <a:rPr lang="ar-JO" sz="2900" b="1" dirty="0"/>
              <a:t>الاعدادات </a:t>
            </a:r>
            <a:r>
              <a:rPr lang="en-US" sz="2900" b="1" dirty="0"/>
              <a:t>Settings</a:t>
            </a:r>
            <a:r>
              <a:rPr lang="ar-JO" sz="2900" b="1" dirty="0"/>
              <a:t>: </a:t>
            </a:r>
            <a:r>
              <a:rPr lang="ar-JO" sz="2900" dirty="0"/>
              <a:t>اعدادات تغيير العنوان والوصف والخصوصية واللغة وغير ذلك.</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247775"/>
            <a:ext cx="1990725" cy="4848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22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إنشاء صفحة جديدة في المدونة</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16</a:t>
            </a:fld>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7" t="14806" r="61761" b="30268"/>
          <a:stretch/>
        </p:blipFill>
        <p:spPr bwMode="auto">
          <a:xfrm>
            <a:off x="381000" y="1752600"/>
            <a:ext cx="7924800" cy="470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441209" y="3687738"/>
            <a:ext cx="152400" cy="838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8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إنشاء صفحة جديدة في المدونة</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17</a:t>
            </a:fld>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20" t="15919" r="27209" b="58289"/>
          <a:stretch/>
        </p:blipFill>
        <p:spPr bwMode="auto">
          <a:xfrm>
            <a:off x="0" y="1752600"/>
            <a:ext cx="8762999" cy="221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748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ربط الصفحات بالمدونة</a:t>
            </a:r>
            <a:br>
              <a:rPr lang="en-US"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18</a:t>
            </a:fld>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6" t="34547" r="31850" b="13234"/>
          <a:stretch/>
        </p:blipFill>
        <p:spPr bwMode="auto">
          <a:xfrm>
            <a:off x="152400" y="1905000"/>
            <a:ext cx="8839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629400" y="4953000"/>
            <a:ext cx="1219200" cy="381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a:extLst>
              <a:ext uri="{FF2B5EF4-FFF2-40B4-BE49-F238E27FC236}">
                <a16:creationId xmlns:a16="http://schemas.microsoft.com/office/drawing/2014/main" id="{3525E0E1-2711-4505-933D-2B7C1457325A}"/>
              </a:ext>
            </a:extLst>
          </p:cNvPr>
          <p:cNvSpPr/>
          <p:nvPr/>
        </p:nvSpPr>
        <p:spPr>
          <a:xfrm>
            <a:off x="304800" y="3238500"/>
            <a:ext cx="1219200" cy="381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90515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500" t="2445" r="57875" b="42666"/>
          <a:stretch/>
        </p:blipFill>
        <p:spPr bwMode="auto">
          <a:xfrm>
            <a:off x="2209800" y="1704975"/>
            <a:ext cx="573405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29000" y="4572000"/>
            <a:ext cx="1647825" cy="8382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6762750" y="4419600"/>
            <a:ext cx="457200" cy="30480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C44F718F-B74C-47AD-ACD5-60792EE480E9}"/>
              </a:ext>
            </a:extLst>
          </p:cNvPr>
          <p:cNvSpPr>
            <a:spLocks noGrp="1"/>
          </p:cNvSpPr>
          <p:nvPr>
            <p:ph type="title"/>
          </p:nvPr>
        </p:nvSpPr>
        <p:spPr>
          <a:xfrm>
            <a:off x="457200" y="152400"/>
            <a:ext cx="7620000" cy="1371600"/>
          </a:xfrm>
        </p:spPr>
        <p:txBody>
          <a:bodyPr/>
          <a:lstStyle/>
          <a:p>
            <a:r>
              <a:rPr lang="ar-JO" dirty="0"/>
              <a:t>ربط الصفحات بالمدونة</a:t>
            </a:r>
            <a:br>
              <a:rPr lang="en-US" dirty="0"/>
            </a:br>
            <a:endParaRPr lang="en-US" dirty="0"/>
          </a:p>
        </p:txBody>
      </p:sp>
    </p:spTree>
    <p:extLst>
      <p:ext uri="{BB962C8B-B14F-4D97-AF65-F5344CB8AC3E}">
        <p14:creationId xmlns:p14="http://schemas.microsoft.com/office/powerpoint/2010/main" val="415062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هو المدون </a:t>
            </a:r>
            <a:r>
              <a:rPr lang="en-US" dirty="0"/>
              <a:t>blogger</a:t>
            </a:r>
            <a:r>
              <a:rPr lang="ar-JO" dirty="0"/>
              <a:t>؟</a:t>
            </a:r>
            <a:br>
              <a:rPr lang="en-US" dirty="0"/>
            </a:br>
            <a:endParaRPr lang="ar-JO" dirty="0"/>
          </a:p>
        </p:txBody>
      </p:sp>
      <p:sp>
        <p:nvSpPr>
          <p:cNvPr id="3" name="Content Placeholder 2"/>
          <p:cNvSpPr>
            <a:spLocks noGrp="1"/>
          </p:cNvSpPr>
          <p:nvPr>
            <p:ph idx="1"/>
          </p:nvPr>
        </p:nvSpPr>
        <p:spPr>
          <a:xfrm>
            <a:off x="460375" y="1905000"/>
            <a:ext cx="7620000" cy="4373563"/>
          </a:xfrm>
        </p:spPr>
        <p:txBody>
          <a:bodyPr>
            <a:noAutofit/>
          </a:bodyPr>
          <a:lstStyle/>
          <a:p>
            <a:pPr marL="406400" lvl="7" indent="-290513"/>
            <a:r>
              <a:rPr lang="ar-JO" sz="1800" dirty="0">
                <a:latin typeface="+mj-lt"/>
              </a:rPr>
              <a:t>إن باستطاعة أي شخص مهما كان أن يقوم بإنشاء مدونته الخاصة وذلك من خلال موقع</a:t>
            </a:r>
            <a:r>
              <a:rPr lang="en-US" sz="1800" dirty="0"/>
              <a:t>www.blogger.com</a:t>
            </a:r>
            <a:r>
              <a:rPr lang="en-US" sz="1800" dirty="0">
                <a:latin typeface="+mj-lt"/>
              </a:rPr>
              <a:t> </a:t>
            </a:r>
            <a:r>
              <a:rPr lang="ar-JO" sz="1800" dirty="0">
                <a:latin typeface="+mj-lt"/>
              </a:rPr>
              <a:t>.</a:t>
            </a:r>
          </a:p>
          <a:p>
            <a:pPr marL="406400" lvl="7" indent="-290513"/>
            <a:r>
              <a:rPr lang="ar-JO" sz="1800" dirty="0">
                <a:latin typeface="+mj-lt"/>
              </a:rPr>
              <a:t>من خلال هذا الموقع يمكنك إنشاء مدونتك الشخصية على الانترنت والتي ستخول لك العديد من المميزات منها ربح المال وذلك بالاعتماد على المواضيع التي ستجتهد في وضعها في مدونتك بالإضافة إلى عدد الزوار الذين سيتصفحون مدونتك على المدى البعيد.</a:t>
            </a:r>
          </a:p>
          <a:p>
            <a:pPr marL="406400" lvl="7" indent="-290513"/>
            <a:r>
              <a:rPr lang="ar-JO" sz="1800" dirty="0">
                <a:latin typeface="+mj-lt"/>
              </a:rPr>
              <a:t>مميزات استخدام  موقع المدون </a:t>
            </a:r>
            <a:r>
              <a:rPr lang="en-US" sz="1800" dirty="0">
                <a:latin typeface="+mj-lt"/>
              </a:rPr>
              <a:t>blogger </a:t>
            </a:r>
            <a:r>
              <a:rPr lang="ar-JO" sz="1800" dirty="0">
                <a:latin typeface="+mj-lt"/>
              </a:rPr>
              <a:t>:</a:t>
            </a:r>
          </a:p>
          <a:p>
            <a:pPr marL="863600" lvl="8" indent="-290513"/>
            <a:r>
              <a:rPr lang="ar-JO" sz="1800" b="0" dirty="0">
                <a:latin typeface="+mj-lt"/>
              </a:rPr>
              <a:t>سهل الاستخدام.</a:t>
            </a:r>
          </a:p>
          <a:p>
            <a:pPr marL="863600" lvl="8" indent="-290513"/>
            <a:r>
              <a:rPr lang="ar-JO" sz="1800" dirty="0">
                <a:latin typeface="+mj-lt"/>
              </a:rPr>
              <a:t>مجاني.</a:t>
            </a:r>
          </a:p>
          <a:p>
            <a:pPr marL="863600" lvl="8" indent="-290513"/>
            <a:r>
              <a:rPr lang="ar-JO" sz="1800" dirty="0">
                <a:latin typeface="+mj-lt"/>
              </a:rPr>
              <a:t>يمكنك إنشاء 100 مدونة مختلفة لكل حساب.</a:t>
            </a:r>
          </a:p>
          <a:p>
            <a:pPr marL="863600" lvl="8" indent="-290513"/>
            <a:r>
              <a:rPr lang="ar-JO" sz="1800" dirty="0">
                <a:latin typeface="+mj-lt"/>
              </a:rPr>
              <a:t>يمكنك إنشاء مشاركات غير محدودة مع محتوى غير محدود. سيتم حفظ كافة المشاركات في حسابك ففي حالة تم حذف المشاركات عن طريق الخطأ يمكن استردادها من خلال ذاكرة التخزين المؤقت في محفوظات جوجل.</a:t>
            </a:r>
          </a:p>
          <a:p>
            <a:pPr marL="863600" lvl="8" indent="-290513"/>
            <a:r>
              <a:rPr lang="ar-JO" sz="1800" dirty="0">
                <a:latin typeface="+mj-lt"/>
              </a:rPr>
              <a:t>لا توجد قيود على طول المشاركات الفردية.</a:t>
            </a:r>
          </a:p>
          <a:p>
            <a:pPr marL="863600" lvl="8" indent="-290513"/>
            <a:r>
              <a:rPr lang="ar-JO" sz="1800" dirty="0">
                <a:latin typeface="+mj-lt"/>
              </a:rPr>
              <a:t>يمكنك إضافة ما يصل إلى 100 من الاعضاء كفريق الى المدونة.</a:t>
            </a:r>
            <a:br>
              <a:rPr lang="ar-JO" sz="1800" dirty="0">
                <a:latin typeface="+mj-lt"/>
              </a:rPr>
            </a:br>
            <a:br>
              <a:rPr lang="ar-JO" sz="1800" dirty="0">
                <a:latin typeface="+mj-lt"/>
              </a:rPr>
            </a:br>
            <a:endParaRPr lang="ar-JO" sz="1800"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dirty="0"/>
          </a:p>
        </p:txBody>
      </p:sp>
      <p:sp>
        <p:nvSpPr>
          <p:cNvPr id="7" name="AutoShape 2" descr="Image result for facebook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facebook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descr="C:\Users\Raneem\Desktop\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88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20</a:t>
            </a:fld>
            <a:endParaRPr lang="en-GB"/>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50" t="2667" r="58626" b="24444"/>
          <a:stretch/>
        </p:blipFill>
        <p:spPr bwMode="auto">
          <a:xfrm>
            <a:off x="3524250" y="1465484"/>
            <a:ext cx="4476750" cy="501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76650" y="4000500"/>
            <a:ext cx="1274762" cy="11049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cxnSpLocks/>
          </p:cNvCxnSpPr>
          <p:nvPr/>
        </p:nvCxnSpPr>
        <p:spPr>
          <a:xfrm flipH="1">
            <a:off x="3905250" y="2514600"/>
            <a:ext cx="838200" cy="203835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A78B124B-9A4F-4BD1-A32B-67AF4AB0757B}"/>
              </a:ext>
            </a:extLst>
          </p:cNvPr>
          <p:cNvSpPr>
            <a:spLocks noGrp="1"/>
          </p:cNvSpPr>
          <p:nvPr>
            <p:ph type="title"/>
          </p:nvPr>
        </p:nvSpPr>
        <p:spPr>
          <a:xfrm>
            <a:off x="457200" y="152400"/>
            <a:ext cx="7620000" cy="1371600"/>
          </a:xfrm>
        </p:spPr>
        <p:txBody>
          <a:bodyPr/>
          <a:lstStyle/>
          <a:p>
            <a:r>
              <a:rPr lang="ar-JO" dirty="0"/>
              <a:t>ربط الصفحات بالمدونة</a:t>
            </a:r>
            <a:br>
              <a:rPr lang="en-US" dirty="0"/>
            </a:br>
            <a:endParaRPr lang="en-US" dirty="0"/>
          </a:p>
        </p:txBody>
      </p:sp>
    </p:spTree>
    <p:extLst>
      <p:ext uri="{BB962C8B-B14F-4D97-AF65-F5344CB8AC3E}">
        <p14:creationId xmlns:p14="http://schemas.microsoft.com/office/powerpoint/2010/main" val="2860946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21</a:t>
            </a:fld>
            <a:endParaRPr lang="en-GB"/>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50" t="29111" r="59000" b="27778"/>
          <a:stretch/>
        </p:blipFill>
        <p:spPr bwMode="auto">
          <a:xfrm>
            <a:off x="222317" y="1295400"/>
            <a:ext cx="808348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685800" y="5181600"/>
            <a:ext cx="533400" cy="83820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F2B2E11-C256-4737-A5B0-21A7AB13AD70}"/>
              </a:ext>
            </a:extLst>
          </p:cNvPr>
          <p:cNvSpPr>
            <a:spLocks noGrp="1"/>
          </p:cNvSpPr>
          <p:nvPr>
            <p:ph type="title"/>
          </p:nvPr>
        </p:nvSpPr>
        <p:spPr>
          <a:xfrm>
            <a:off x="457200" y="152400"/>
            <a:ext cx="7620000" cy="1371600"/>
          </a:xfrm>
        </p:spPr>
        <p:txBody>
          <a:bodyPr/>
          <a:lstStyle/>
          <a:p>
            <a:r>
              <a:rPr lang="ar-JO" dirty="0"/>
              <a:t>ربط الصفحات بالمدونة</a:t>
            </a:r>
            <a:br>
              <a:rPr lang="en-US" dirty="0"/>
            </a:br>
            <a:endParaRPr lang="en-US" dirty="0"/>
          </a:p>
        </p:txBody>
      </p:sp>
    </p:spTree>
    <p:extLst>
      <p:ext uri="{BB962C8B-B14F-4D97-AF65-F5344CB8AC3E}">
        <p14:creationId xmlns:p14="http://schemas.microsoft.com/office/powerpoint/2010/main" val="409269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85E95EA-764A-438A-AB2D-615555310C78}" type="slidenum">
              <a:rPr lang="en-GB" smtClean="0"/>
              <a:pPr/>
              <a:t>22</a:t>
            </a:fld>
            <a:endParaRPr lang="en-GB"/>
          </a:p>
        </p:txBody>
      </p:sp>
      <p:pic>
        <p:nvPicPr>
          <p:cNvPr id="2" name="Picture 1">
            <a:extLst>
              <a:ext uri="{FF2B5EF4-FFF2-40B4-BE49-F238E27FC236}">
                <a16:creationId xmlns:a16="http://schemas.microsoft.com/office/drawing/2014/main" id="{4AD2EE38-6B25-47E4-ACD3-3E9B919C9606}"/>
              </a:ext>
            </a:extLst>
          </p:cNvPr>
          <p:cNvPicPr>
            <a:picLocks noChangeAspect="1"/>
          </p:cNvPicPr>
          <p:nvPr/>
        </p:nvPicPr>
        <p:blipFill>
          <a:blip r:embed="rId2"/>
          <a:stretch>
            <a:fillRect/>
          </a:stretch>
        </p:blipFill>
        <p:spPr>
          <a:xfrm>
            <a:off x="450575" y="1591469"/>
            <a:ext cx="7676448" cy="3971132"/>
          </a:xfrm>
          <a:prstGeom prst="rect">
            <a:avLst/>
          </a:prstGeom>
        </p:spPr>
      </p:pic>
      <p:sp>
        <p:nvSpPr>
          <p:cNvPr id="5" name="Rectangle 4"/>
          <p:cNvSpPr/>
          <p:nvPr/>
        </p:nvSpPr>
        <p:spPr>
          <a:xfrm>
            <a:off x="5715000" y="4419600"/>
            <a:ext cx="2331036" cy="105807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5BE37CF-0AE6-4B1E-885D-65ECE2E29788}"/>
              </a:ext>
            </a:extLst>
          </p:cNvPr>
          <p:cNvSpPr>
            <a:spLocks noGrp="1"/>
          </p:cNvSpPr>
          <p:nvPr>
            <p:ph type="title"/>
          </p:nvPr>
        </p:nvSpPr>
        <p:spPr>
          <a:xfrm>
            <a:off x="457200" y="152400"/>
            <a:ext cx="7620000" cy="1371600"/>
          </a:xfrm>
        </p:spPr>
        <p:txBody>
          <a:bodyPr/>
          <a:lstStyle/>
          <a:p>
            <a:r>
              <a:rPr lang="ar-JO" dirty="0"/>
              <a:t>ربط الصفحات بالمدونة</a:t>
            </a:r>
            <a:br>
              <a:rPr lang="en-US" dirty="0"/>
            </a:br>
            <a:endParaRPr lang="en-US" dirty="0"/>
          </a:p>
        </p:txBody>
      </p:sp>
    </p:spTree>
    <p:extLst>
      <p:ext uri="{BB962C8B-B14F-4D97-AF65-F5344CB8AC3E}">
        <p14:creationId xmlns:p14="http://schemas.microsoft.com/office/powerpoint/2010/main" val="4289128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EED1-35F0-49FE-81B8-48959A2995F0}"/>
              </a:ext>
            </a:extLst>
          </p:cNvPr>
          <p:cNvSpPr>
            <a:spLocks noGrp="1"/>
          </p:cNvSpPr>
          <p:nvPr>
            <p:ph type="title"/>
          </p:nvPr>
        </p:nvSpPr>
        <p:spPr/>
        <p:txBody>
          <a:bodyPr/>
          <a:lstStyle/>
          <a:p>
            <a:r>
              <a:rPr lang="ar-JO" b="1" dirty="0"/>
              <a:t>التحكم بمؤلفي المدونة </a:t>
            </a:r>
            <a:r>
              <a:rPr lang="en-US" b="1" dirty="0"/>
              <a:t>blog authors</a:t>
            </a:r>
            <a:br>
              <a:rPr lang="ar-JO" b="1" dirty="0"/>
            </a:br>
            <a:endParaRPr lang="en-US" dirty="0"/>
          </a:p>
        </p:txBody>
      </p:sp>
      <p:sp>
        <p:nvSpPr>
          <p:cNvPr id="3" name="Content Placeholder 2">
            <a:extLst>
              <a:ext uri="{FF2B5EF4-FFF2-40B4-BE49-F238E27FC236}">
                <a16:creationId xmlns:a16="http://schemas.microsoft.com/office/drawing/2014/main" id="{93771587-B1CB-479A-BD77-A7C7B1ABC250}"/>
              </a:ext>
            </a:extLst>
          </p:cNvPr>
          <p:cNvSpPr>
            <a:spLocks noGrp="1"/>
          </p:cNvSpPr>
          <p:nvPr>
            <p:ph idx="1"/>
          </p:nvPr>
        </p:nvSpPr>
        <p:spPr/>
        <p:txBody>
          <a:bodyPr/>
          <a:lstStyle/>
          <a:p>
            <a:r>
              <a:rPr lang="ar-JO" b="0" dirty="0"/>
              <a:t>يمكنك ادارة مؤلفي المدونة من خلال الاعدادات</a:t>
            </a:r>
            <a:r>
              <a:rPr lang="en-US" b="0" dirty="0"/>
              <a:t> settings </a:t>
            </a:r>
            <a:r>
              <a:rPr lang="ar-JO" b="0" dirty="0"/>
              <a:t>ثم الذهاب الى تبويب أساسي </a:t>
            </a:r>
            <a:r>
              <a:rPr lang="en-US" b="0" dirty="0"/>
              <a:t>Basic</a:t>
            </a:r>
            <a:r>
              <a:rPr lang="ar-JO" b="0" dirty="0"/>
              <a:t> وفي مجموعة الأذونات </a:t>
            </a:r>
            <a:r>
              <a:rPr lang="en-US" b="0" dirty="0"/>
              <a:t>Permissions</a:t>
            </a:r>
            <a:r>
              <a:rPr lang="ar-JO" b="0" dirty="0"/>
              <a:t> قم باضافة مؤلف جديد، ازالة أحد المؤلفين، أو تغيير صلاحيات مؤلف معين</a:t>
            </a:r>
            <a:endParaRPr lang="en-US" b="0" dirty="0"/>
          </a:p>
        </p:txBody>
      </p:sp>
      <p:sp>
        <p:nvSpPr>
          <p:cNvPr id="4" name="Slide Number Placeholder 3">
            <a:extLst>
              <a:ext uri="{FF2B5EF4-FFF2-40B4-BE49-F238E27FC236}">
                <a16:creationId xmlns:a16="http://schemas.microsoft.com/office/drawing/2014/main" id="{B47BA0E7-440E-49B2-897E-58E0A634F63A}"/>
              </a:ext>
            </a:extLst>
          </p:cNvPr>
          <p:cNvSpPr>
            <a:spLocks noGrp="1"/>
          </p:cNvSpPr>
          <p:nvPr>
            <p:ph type="sldNum" sz="quarter" idx="12"/>
          </p:nvPr>
        </p:nvSpPr>
        <p:spPr/>
        <p:txBody>
          <a:bodyPr/>
          <a:lstStyle/>
          <a:p>
            <a:fld id="{A85E95EA-764A-438A-AB2D-615555310C78}" type="slidenum">
              <a:rPr lang="en-GB" smtClean="0"/>
              <a:pPr/>
              <a:t>23</a:t>
            </a:fld>
            <a:endParaRPr lang="en-GB"/>
          </a:p>
        </p:txBody>
      </p:sp>
      <p:pic>
        <p:nvPicPr>
          <p:cNvPr id="5" name="Picture 4">
            <a:extLst>
              <a:ext uri="{FF2B5EF4-FFF2-40B4-BE49-F238E27FC236}">
                <a16:creationId xmlns:a16="http://schemas.microsoft.com/office/drawing/2014/main" id="{DDF39C50-C816-4AFC-AECA-25E8B585700B}"/>
              </a:ext>
            </a:extLst>
          </p:cNvPr>
          <p:cNvPicPr>
            <a:picLocks noChangeAspect="1"/>
          </p:cNvPicPr>
          <p:nvPr/>
        </p:nvPicPr>
        <p:blipFill>
          <a:blip r:embed="rId2"/>
          <a:stretch>
            <a:fillRect/>
          </a:stretch>
        </p:blipFill>
        <p:spPr>
          <a:xfrm>
            <a:off x="1209675" y="3038475"/>
            <a:ext cx="6867525" cy="3362325"/>
          </a:xfrm>
          <a:prstGeom prst="rect">
            <a:avLst/>
          </a:prstGeom>
        </p:spPr>
      </p:pic>
    </p:spTree>
    <p:extLst>
      <p:ext uri="{BB962C8B-B14F-4D97-AF65-F5344CB8AC3E}">
        <p14:creationId xmlns:p14="http://schemas.microsoft.com/office/powerpoint/2010/main" val="1227270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التحكم بخصوصية قراءة المدونة</a:t>
            </a:r>
            <a:br>
              <a:rPr lang="en-US" dirty="0"/>
            </a:br>
            <a:r>
              <a:rPr lang="ar-JO" dirty="0"/>
              <a:t> </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يمكنك تحديد من يستطيع قراءة المدونة من خلال الاعدادات</a:t>
            </a:r>
            <a:r>
              <a:rPr lang="en-US" b="0" dirty="0"/>
              <a:t> settings </a:t>
            </a:r>
            <a:r>
              <a:rPr lang="ar-JO" b="0" dirty="0"/>
              <a:t>ثم الذهاب الى تبويب أساسي </a:t>
            </a:r>
            <a:r>
              <a:rPr lang="en-US" b="0" dirty="0"/>
              <a:t>Basic</a:t>
            </a:r>
            <a:r>
              <a:rPr lang="ar-JO" b="0" dirty="0"/>
              <a:t> وفي مجموعة الأذونات </a:t>
            </a:r>
            <a:r>
              <a:rPr lang="en-US" b="0" dirty="0"/>
              <a:t>Permissions</a:t>
            </a:r>
            <a:r>
              <a:rPr lang="ar-JO" b="0" dirty="0"/>
              <a:t> قم بتغيير قراء المدونة الإلكترونية </a:t>
            </a:r>
            <a:r>
              <a:rPr lang="en-US" b="0" dirty="0"/>
              <a:t>Blog Readers</a:t>
            </a:r>
            <a:r>
              <a:rPr lang="ar-JO" b="0" dirty="0"/>
              <a:t> الى: </a:t>
            </a:r>
            <a:endParaRPr lang="en-US"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2933700"/>
            <a:ext cx="738187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833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التحكم بخصوصية قراءة المدونة </a:t>
            </a:r>
            <a:br>
              <a:rPr lang="ar-JO" dirty="0"/>
            </a:br>
            <a:endParaRPr lang="en-US" dirty="0"/>
          </a:p>
        </p:txBody>
      </p:sp>
      <p:sp>
        <p:nvSpPr>
          <p:cNvPr id="3" name="Content Placeholder 2"/>
          <p:cNvSpPr>
            <a:spLocks noGrp="1"/>
          </p:cNvSpPr>
          <p:nvPr>
            <p:ph idx="1"/>
          </p:nvPr>
        </p:nvSpPr>
        <p:spPr/>
        <p:txBody>
          <a:bodyPr>
            <a:normAutofit/>
          </a:bodyPr>
          <a:lstStyle/>
          <a:p>
            <a:pPr lvl="1"/>
            <a:r>
              <a:rPr lang="ar-JO" dirty="0"/>
              <a:t>خيارات التحكم بخصوصية قراءة المدونة الإلكترونية:</a:t>
            </a:r>
          </a:p>
          <a:p>
            <a:pPr lvl="2"/>
            <a:r>
              <a:rPr lang="ar-JO" b="1" dirty="0"/>
              <a:t>عام</a:t>
            </a:r>
            <a:r>
              <a:rPr lang="en-US" b="1" dirty="0"/>
              <a:t>Public </a:t>
            </a:r>
            <a:r>
              <a:rPr lang="ar-JO" b="1" dirty="0"/>
              <a:t>:</a:t>
            </a:r>
            <a:r>
              <a:rPr lang="ar-JO" b="0" dirty="0"/>
              <a:t> اي يستطيع كل القراء مشاهدة المدونة</a:t>
            </a:r>
            <a:r>
              <a:rPr lang="ar-JO" dirty="0"/>
              <a:t>. </a:t>
            </a:r>
            <a:endParaRPr lang="ar-JO" b="0" dirty="0"/>
          </a:p>
          <a:p>
            <a:pPr lvl="2"/>
            <a:r>
              <a:rPr lang="ar-JO" b="1" dirty="0"/>
              <a:t>خاص - مؤلفو المدونة فقط</a:t>
            </a:r>
            <a:r>
              <a:rPr lang="en-US" b="1" dirty="0"/>
              <a:t>Private - Only blog authors </a:t>
            </a:r>
            <a:r>
              <a:rPr lang="ar-JO" b="1" dirty="0"/>
              <a:t>:</a:t>
            </a:r>
            <a:r>
              <a:rPr lang="ar-JO" b="0" dirty="0"/>
              <a:t> </a:t>
            </a:r>
            <a:r>
              <a:rPr lang="ar-JO" dirty="0"/>
              <a:t>لا يمكن قراءتها إلا من قِبل مؤلفيها ولن يتمكن الزائرون الآخرون لهذه المدونة من قراءة أي مشاركات فيها.</a:t>
            </a:r>
          </a:p>
          <a:p>
            <a:pPr lvl="2"/>
            <a:r>
              <a:rPr lang="ar-JO" b="1" dirty="0"/>
              <a:t>خاص - هؤلاء القراء فقط </a:t>
            </a:r>
            <a:r>
              <a:rPr lang="en-US" b="1" dirty="0"/>
              <a:t>Private - Only these readers</a:t>
            </a:r>
            <a:r>
              <a:rPr lang="ar-JO" b="1" dirty="0"/>
              <a:t>:</a:t>
            </a:r>
            <a:r>
              <a:rPr lang="ar-JO" dirty="0"/>
              <a:t> يتم تحديد قراء معينين هم فقط من يستطيعون قراءة المنشورات داخل المدونة ولكن يجب عليهم اولا تسجيل الدخول قبل قراءة المدونة باستخدام حساباتهم على جوجل.</a:t>
            </a:r>
          </a:p>
          <a:p>
            <a:pPr>
              <a:buClr>
                <a:schemeClr val="tx2"/>
              </a:buCl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spTree>
    <p:extLst>
      <p:ext uri="{BB962C8B-B14F-4D97-AF65-F5344CB8AC3E}">
        <p14:creationId xmlns:p14="http://schemas.microsoft.com/office/powerpoint/2010/main" val="1888103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‏تعديل إعدادات المستخدم</a:t>
            </a:r>
            <a:r>
              <a:rPr lang="en-US" dirty="0"/>
              <a:t>Edit User Settings‎</a:t>
            </a:r>
          </a:p>
        </p:txBody>
      </p:sp>
      <p:sp>
        <p:nvSpPr>
          <p:cNvPr id="3" name="Content Placeholder 2"/>
          <p:cNvSpPr>
            <a:spLocks noGrp="1"/>
          </p:cNvSpPr>
          <p:nvPr>
            <p:ph idx="1"/>
          </p:nvPr>
        </p:nvSpPr>
        <p:spPr>
          <a:xfrm>
            <a:off x="685800" y="1752600"/>
            <a:ext cx="7391400" cy="4373563"/>
          </a:xfrm>
        </p:spPr>
        <p:txBody>
          <a:bodyPr>
            <a:normAutofit/>
          </a:bodyPr>
          <a:lstStyle/>
          <a:p>
            <a:pPr marL="342900" indent="-342900">
              <a:buClr>
                <a:schemeClr val="tx2"/>
              </a:buClr>
              <a:buFont typeface="Arial" panose="020B0604020202020204" pitchFamily="34" charset="0"/>
              <a:buChar char="•"/>
            </a:pPr>
            <a:r>
              <a:rPr lang="ar-JO" b="0" dirty="0"/>
              <a:t>من القائمة الجانبية ==</a:t>
            </a:r>
            <a:r>
              <a:rPr lang="en-US" b="0" dirty="0"/>
              <a:t>&lt;</a:t>
            </a:r>
            <a:r>
              <a:rPr lang="ar-JO" b="0" dirty="0"/>
              <a:t> الإعدادات ==</a:t>
            </a:r>
            <a:r>
              <a:rPr lang="en-US" b="0" dirty="0"/>
              <a:t>&lt;</a:t>
            </a:r>
            <a:r>
              <a:rPr lang="ar-JO" b="0" dirty="0"/>
              <a:t> اعدادات المستخدم</a:t>
            </a:r>
          </a:p>
          <a:p>
            <a:pPr marL="342900" indent="-342900">
              <a:buClr>
                <a:schemeClr val="tx2"/>
              </a:buClr>
              <a:buFont typeface="Arial" panose="020B0604020202020204" pitchFamily="34" charset="0"/>
              <a:buChar char="•"/>
            </a:pPr>
            <a:r>
              <a:rPr lang="ar-JO" b="0" dirty="0"/>
              <a:t>ستظهر الشاشة التالية:</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562799"/>
            <a:ext cx="7391401" cy="367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414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‏تعديل إعدادات المستخدم</a:t>
            </a:r>
            <a:r>
              <a:rPr lang="en-US" dirty="0"/>
              <a:t>Edit User Settings‎</a:t>
            </a:r>
          </a:p>
        </p:txBody>
      </p:sp>
      <p:sp>
        <p:nvSpPr>
          <p:cNvPr id="3" name="Content Placeholder 2"/>
          <p:cNvSpPr>
            <a:spLocks noGrp="1"/>
          </p:cNvSpPr>
          <p:nvPr>
            <p:ph idx="1"/>
          </p:nvPr>
        </p:nvSpPr>
        <p:spPr>
          <a:xfrm>
            <a:off x="685800" y="1752600"/>
            <a:ext cx="7391400" cy="4373563"/>
          </a:xfrm>
        </p:spPr>
        <p:txBody>
          <a:bodyPr>
            <a:normAutofit/>
          </a:bodyPr>
          <a:lstStyle/>
          <a:p>
            <a:pPr marL="457200" indent="-457200">
              <a:buClr>
                <a:schemeClr val="tx2"/>
              </a:buClr>
              <a:buFont typeface="Arial" panose="020B0604020202020204" pitchFamily="34" charset="0"/>
              <a:buChar char="•"/>
            </a:pPr>
            <a:r>
              <a:rPr lang="ar-JO" dirty="0"/>
              <a:t>عام: </a:t>
            </a:r>
            <a:r>
              <a:rPr lang="ar-JO" b="0" dirty="0"/>
              <a:t>الصفحة الشخصية للمستخدم </a:t>
            </a:r>
            <a:r>
              <a:rPr lang="en-US" b="0" dirty="0"/>
              <a:t>User Profile</a:t>
            </a:r>
            <a:r>
              <a:rPr lang="ar-JO" b="0" dirty="0"/>
              <a:t> حيث تختار بين أن تستخدم ال</a:t>
            </a:r>
            <a:r>
              <a:rPr lang="en-US" b="0" dirty="0"/>
              <a:t>Blogger </a:t>
            </a:r>
            <a:r>
              <a:rPr lang="ar-JO" b="0" dirty="0"/>
              <a:t> وحده بشكل مستقل، أو تربطه بحسابك على ال </a:t>
            </a:r>
            <a:r>
              <a:rPr lang="en-US" b="0" dirty="0"/>
              <a:t>Google+</a:t>
            </a:r>
            <a:endParaRPr lang="ar-JO" b="0" dirty="0"/>
          </a:p>
          <a:p>
            <a:pPr marL="457200" indent="-457200">
              <a:buClr>
                <a:schemeClr val="tx2"/>
              </a:buClr>
              <a:buFont typeface="Arial" panose="020B0604020202020204" pitchFamily="34" charset="0"/>
              <a:buChar char="•"/>
            </a:pPr>
            <a:r>
              <a:rPr lang="ar-JO" dirty="0"/>
              <a:t>اللغة: </a:t>
            </a:r>
            <a:r>
              <a:rPr lang="ar-JO" b="0" dirty="0"/>
              <a:t>هنا تستطيع اختيار اللغة التي ترغب استخدامها في واجهة المدونة.</a:t>
            </a:r>
            <a:endParaRPr lang="en-US" b="0" dirty="0"/>
          </a:p>
          <a:p>
            <a:pPr marL="457200" indent="-457200">
              <a:buClr>
                <a:schemeClr val="tx2"/>
              </a:buClr>
              <a:buFont typeface="Arial" panose="020B0604020202020204" pitchFamily="34" charset="0"/>
              <a:buChar char="•"/>
            </a:pPr>
            <a:r>
              <a:rPr lang="ar-JO" dirty="0"/>
              <a:t>تذكيرات البريد الإلكتروني لإعلانات الميزات الجديدة: </a:t>
            </a:r>
            <a:r>
              <a:rPr lang="ar-JO" b="0" dirty="0"/>
              <a:t>يتم ارسال الإعلانات والنصائح وغيرها من المعلومات المتعلقة بالميزات للمساعدة في الاستفادة من المدونة بأفضل طريقة ممكنة.</a:t>
            </a:r>
          </a:p>
          <a:p>
            <a:pPr marL="914400" lvl="1" indent="-457200"/>
            <a:r>
              <a:rPr lang="ar-JO" b="0" dirty="0"/>
              <a:t>ستتم إضافة المستخدم إلى قائمة بريدية حتى يتلقى عدة رسائل سنويًا. </a:t>
            </a:r>
          </a:p>
          <a:p>
            <a:pPr marL="914400" lvl="1" indent="-457200"/>
            <a:r>
              <a:rPr lang="ar-JO" b="0" dirty="0"/>
              <a:t>يستطيع المستخدم إيقاف تلقي هذه الرسائل في أي وقت.</a:t>
            </a:r>
          </a:p>
          <a:p>
            <a:pPr marL="914400" lvl="1" indent="-457200">
              <a:buFont typeface="+mj-lt"/>
              <a:buAutoNum type="arabicPeriod" startAt="3"/>
            </a:pPr>
            <a:endParaRPr lang="ar-JO"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27</a:t>
            </a:fld>
            <a:endParaRPr lang="en-GB"/>
          </a:p>
        </p:txBody>
      </p:sp>
    </p:spTree>
    <p:extLst>
      <p:ext uri="{BB962C8B-B14F-4D97-AF65-F5344CB8AC3E}">
        <p14:creationId xmlns:p14="http://schemas.microsoft.com/office/powerpoint/2010/main" val="1390282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 y="722815"/>
            <a:ext cx="2920823" cy="9535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ar-JO" dirty="0"/>
              <a:t>‏الاتصال بـجوجل+</a:t>
            </a:r>
            <a:br>
              <a:rPr lang="ar-JO" dirty="0"/>
            </a:br>
            <a:r>
              <a:rPr lang="en-US" dirty="0"/>
              <a:t>Connect to Google+‎</a:t>
            </a:r>
          </a:p>
        </p:txBody>
      </p:sp>
      <p:sp>
        <p:nvSpPr>
          <p:cNvPr id="3" name="Content Placeholder 2"/>
          <p:cNvSpPr>
            <a:spLocks noGrp="1"/>
          </p:cNvSpPr>
          <p:nvPr>
            <p:ph idx="1"/>
          </p:nvPr>
        </p:nvSpPr>
        <p:spPr>
          <a:xfrm>
            <a:off x="685800" y="1752600"/>
            <a:ext cx="7391400" cy="4373563"/>
          </a:xfrm>
        </p:spPr>
        <p:txBody>
          <a:bodyPr>
            <a:noAutofit/>
          </a:bodyPr>
          <a:lstStyle/>
          <a:p>
            <a:pPr marL="457200" indent="-457200">
              <a:buClr>
                <a:schemeClr val="tx2"/>
              </a:buClr>
              <a:buFont typeface="Arial" panose="020B0604020202020204" pitchFamily="34" charset="0"/>
              <a:buChar char="•"/>
            </a:pPr>
            <a:r>
              <a:rPr lang="ar-JO" sz="1700" b="0" dirty="0"/>
              <a:t>ما الذي سيتغير؟</a:t>
            </a:r>
          </a:p>
          <a:p>
            <a:pPr marL="914400" lvl="1" indent="-457200">
              <a:spcAft>
                <a:spcPts val="600"/>
              </a:spcAft>
            </a:pPr>
            <a:r>
              <a:rPr lang="ar-JO" sz="1700" dirty="0"/>
              <a:t>سيحل ملفك الشخصي العام في جوجل+ محل ملفك الشخصي في المدون </a:t>
            </a:r>
            <a:r>
              <a:rPr lang="en-US" sz="1700" dirty="0"/>
              <a:t>Blogger</a:t>
            </a:r>
            <a:r>
              <a:rPr lang="ar-JO" sz="1700" dirty="0"/>
              <a:t>.</a:t>
            </a:r>
          </a:p>
          <a:p>
            <a:pPr marL="914400" lvl="1" indent="-457200">
              <a:spcAft>
                <a:spcPts val="600"/>
              </a:spcAft>
            </a:pPr>
            <a:endParaRPr lang="ar-JO" sz="1700" dirty="0"/>
          </a:p>
          <a:p>
            <a:pPr marL="914400" lvl="1" indent="-457200">
              <a:spcAft>
                <a:spcPts val="600"/>
              </a:spcAft>
            </a:pPr>
            <a:endParaRPr lang="ar-JO" sz="1700" dirty="0"/>
          </a:p>
          <a:p>
            <a:pPr marL="914400" lvl="1" indent="-457200">
              <a:spcAft>
                <a:spcPts val="600"/>
              </a:spcAft>
            </a:pPr>
            <a:endParaRPr lang="ar-JO" sz="1700" dirty="0"/>
          </a:p>
          <a:p>
            <a:pPr marL="914400" lvl="1" indent="-457200">
              <a:spcAft>
                <a:spcPts val="600"/>
              </a:spcAft>
            </a:pPr>
            <a:endParaRPr lang="ar-JO" sz="1700" dirty="0"/>
          </a:p>
          <a:p>
            <a:pPr marL="914400" lvl="1" indent="-457200">
              <a:spcAft>
                <a:spcPts val="600"/>
              </a:spcAft>
            </a:pPr>
            <a:r>
              <a:rPr lang="en-US" sz="1700" dirty="0"/>
              <a:t>‏</a:t>
            </a:r>
            <a:r>
              <a:rPr lang="ar-JO" sz="1700" dirty="0"/>
              <a:t>ستعرض أداة الملف الشخصي معلومات بما في ذلك الاسم من ملفك الشخصي العام في جوجل+</a:t>
            </a:r>
            <a:r>
              <a:rPr lang="en-US" sz="1700" dirty="0"/>
              <a:t> </a:t>
            </a:r>
            <a:r>
              <a:rPr lang="ar-JO" sz="1700" dirty="0"/>
              <a:t>بدلاً من ملفك الشخصي في المدون </a:t>
            </a:r>
            <a:r>
              <a:rPr lang="en-US" sz="1700" dirty="0"/>
              <a:t>Blogger</a:t>
            </a:r>
            <a:r>
              <a:rPr lang="ar-JO" sz="1700" dirty="0"/>
              <a:t>.</a:t>
            </a:r>
            <a:endParaRPr lang="en-US" sz="1700" dirty="0"/>
          </a:p>
          <a:p>
            <a:pPr marL="914400" lvl="1" indent="-457200">
              <a:spcAft>
                <a:spcPts val="600"/>
              </a:spcAft>
            </a:pPr>
            <a:r>
              <a:rPr lang="en-US" sz="1700" dirty="0"/>
              <a:t>‏</a:t>
            </a:r>
            <a:r>
              <a:rPr lang="ar-JO" sz="1700" dirty="0"/>
              <a:t>مشاركاتك وتعليقاتك ستحتوي على رابط إلى ملفك الشخصي العام في جوجل+</a:t>
            </a:r>
            <a:r>
              <a:rPr lang="en-US" sz="1700" dirty="0"/>
              <a:t>.</a:t>
            </a:r>
          </a:p>
        </p:txBody>
      </p:sp>
      <p:sp>
        <p:nvSpPr>
          <p:cNvPr id="4" name="Slide Number Placeholder 3"/>
          <p:cNvSpPr>
            <a:spLocks noGrp="1"/>
          </p:cNvSpPr>
          <p:nvPr>
            <p:ph type="sldNum" sz="quarter" idx="12"/>
          </p:nvPr>
        </p:nvSpPr>
        <p:spPr/>
        <p:txBody>
          <a:bodyPr/>
          <a:lstStyle/>
          <a:p>
            <a:fld id="{A85E95EA-764A-438A-AB2D-615555310C78}" type="slidenum">
              <a:rPr lang="en-GB" smtClean="0"/>
              <a:pPr/>
              <a:t>28</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438400"/>
            <a:ext cx="4676775" cy="161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743075" y="1295400"/>
            <a:ext cx="1457325" cy="428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016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37242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ar-JO" dirty="0"/>
              <a:t>العودة الى الملف الشخصي في المدون</a:t>
            </a:r>
            <a:br>
              <a:rPr lang="en-US" dirty="0"/>
            </a:br>
            <a:r>
              <a:rPr lang="en-US" sz="2800" dirty="0"/>
              <a:t>Revert to Blogger Profile ‎</a:t>
            </a:r>
          </a:p>
        </p:txBody>
      </p:sp>
      <p:sp>
        <p:nvSpPr>
          <p:cNvPr id="3" name="Content Placeholder 2"/>
          <p:cNvSpPr>
            <a:spLocks noGrp="1"/>
          </p:cNvSpPr>
          <p:nvPr>
            <p:ph idx="1"/>
          </p:nvPr>
        </p:nvSpPr>
        <p:spPr>
          <a:xfrm>
            <a:off x="685800" y="1752600"/>
            <a:ext cx="7391400" cy="4373563"/>
          </a:xfrm>
        </p:spPr>
        <p:txBody>
          <a:bodyPr>
            <a:normAutofit/>
          </a:bodyPr>
          <a:lstStyle/>
          <a:p>
            <a:pPr marL="457200" indent="-457200">
              <a:buClr>
                <a:schemeClr val="tx2"/>
              </a:buClr>
              <a:buFont typeface="Arial" panose="020B0604020202020204" pitchFamily="34" charset="0"/>
              <a:buChar char="•"/>
            </a:pPr>
            <a:r>
              <a:rPr lang="ar-JO" sz="1800" b="0" dirty="0"/>
              <a:t>في أي وقت تقرر الرجوع عن الاتصال ب </a:t>
            </a:r>
            <a:r>
              <a:rPr lang="en-US" sz="1800" b="0" dirty="0"/>
              <a:t>Google +</a:t>
            </a:r>
            <a:r>
              <a:rPr lang="ar-JO" sz="1800" b="0" dirty="0"/>
              <a:t>، من نفس قائمة الإعدادات التي ذكرت سابقًا، اختر </a:t>
            </a:r>
            <a:r>
              <a:rPr lang="en-US" sz="1800" b="0" dirty="0"/>
              <a:t>Blogger</a:t>
            </a:r>
            <a:endParaRPr lang="ar-JO" sz="1800" b="0" dirty="0"/>
          </a:p>
          <a:p>
            <a:pPr marL="457200" indent="-457200">
              <a:buClr>
                <a:schemeClr val="tx2"/>
              </a:buClr>
              <a:buFont typeface="Arial" panose="020B0604020202020204" pitchFamily="34" charset="0"/>
              <a:buChar char="•"/>
            </a:pPr>
            <a:r>
              <a:rPr lang="ar-JO" sz="1800" b="0" dirty="0"/>
              <a:t>ما الذي سيتغير؟</a:t>
            </a:r>
          </a:p>
          <a:p>
            <a:pPr marL="914400" lvl="1" indent="-457200"/>
            <a:r>
              <a:rPr lang="ar-JO" sz="1800" b="0" dirty="0"/>
              <a:t>إذا بدلت إلى ملف شخصي محدود في </a:t>
            </a:r>
            <a:r>
              <a:rPr lang="en-US" sz="1800" b="0" dirty="0"/>
              <a:t>Blogger، </a:t>
            </a:r>
            <a:r>
              <a:rPr lang="ar-JO" sz="1800" b="0" dirty="0"/>
              <a:t>فستتم مطالبتك بتأكيد إعداداتك في الصفحة التالية. </a:t>
            </a:r>
          </a:p>
          <a:p>
            <a:pPr marL="914400" lvl="1" indent="-457200"/>
            <a:r>
              <a:rPr lang="ar-JO" sz="1800" b="0" dirty="0"/>
              <a:t>ستتم أيضًا إزالة الروابط إلى مدوناتك من علامة التبويب حول </a:t>
            </a:r>
            <a:r>
              <a:rPr lang="en-US" sz="1800" b="0" dirty="0"/>
              <a:t>About</a:t>
            </a:r>
            <a:r>
              <a:rPr lang="ar-JO" sz="1800" b="0" dirty="0"/>
              <a:t> في ملفك الشخصي في </a:t>
            </a:r>
            <a:r>
              <a:rPr lang="en-US" sz="1800" b="0" dirty="0"/>
              <a:t>Google+‎</a:t>
            </a:r>
            <a:r>
              <a:rPr lang="ar-JO" sz="1800" b="0" dirty="0"/>
              <a:t>.</a:t>
            </a:r>
            <a:endParaRPr lang="en-US" sz="1800" b="0" dirty="0"/>
          </a:p>
          <a:p>
            <a:pPr lvl="1" indent="0">
              <a:spcAft>
                <a:spcPts val="600"/>
              </a:spcAft>
              <a:buNone/>
            </a:pPr>
            <a:endParaRPr lang="ar-JO" dirty="0"/>
          </a:p>
          <a:p>
            <a:pPr marL="914400" lvl="1" indent="-457200">
              <a:spcAft>
                <a:spcPts val="600"/>
              </a:spcAft>
            </a:pPr>
            <a:endParaRPr lang="en-US" dirty="0"/>
          </a:p>
          <a:p>
            <a:pPr marL="914400" lvl="1" indent="-457200">
              <a:spcAft>
                <a:spcPts val="600"/>
              </a:spcAft>
            </a:pPr>
            <a:endParaRPr lang="ar-JO" dirty="0"/>
          </a:p>
          <a:p>
            <a:pPr marL="914400" lvl="1" indent="-457200">
              <a:spcAft>
                <a:spcPts val="600"/>
              </a:spcAft>
            </a:pPr>
            <a:endParaRPr lang="ar-JO" dirty="0"/>
          </a:p>
          <a:p>
            <a:pPr marL="914400" lvl="1" indent="-457200"/>
            <a:endParaRPr lang="ar-JO" dirty="0"/>
          </a:p>
          <a:p>
            <a:pPr marL="914400" lvl="1" indent="-457200"/>
            <a:endParaRPr lang="en-US" dirty="0"/>
          </a:p>
          <a:p>
            <a:pPr marL="914400" lvl="1" indent="-457200">
              <a:buFont typeface="+mj-lt"/>
              <a:buAutoNum type="arabicPeriod" startAt="3"/>
            </a:pPr>
            <a:endParaRPr lang="ar-JO"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29</a:t>
            </a:fld>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4191000"/>
            <a:ext cx="73818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3559365" y="2162175"/>
            <a:ext cx="1457325" cy="428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33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الدخول الى المدون </a:t>
            </a:r>
            <a:r>
              <a:rPr lang="en-US" dirty="0"/>
              <a:t>blogger</a:t>
            </a:r>
            <a:br>
              <a:rPr lang="en-US" dirty="0"/>
            </a:br>
            <a:endParaRPr lang="en-US" dirty="0">
              <a:latin typeface="+mn-lt"/>
            </a:endParaRPr>
          </a:p>
        </p:txBody>
      </p:sp>
      <p:sp>
        <p:nvSpPr>
          <p:cNvPr id="3" name="Content Placeholder 2"/>
          <p:cNvSpPr>
            <a:spLocks noGrp="1"/>
          </p:cNvSpPr>
          <p:nvPr>
            <p:ph idx="1"/>
          </p:nvPr>
        </p:nvSpPr>
        <p:spPr>
          <a:xfrm>
            <a:off x="4572000" y="1752600"/>
            <a:ext cx="3505200" cy="4373563"/>
          </a:xfrm>
        </p:spPr>
        <p:txBody>
          <a:bodyPr>
            <a:normAutofit/>
          </a:bodyPr>
          <a:lstStyle/>
          <a:p>
            <a:pPr marL="342900" indent="-342900">
              <a:buClr>
                <a:schemeClr val="tx2"/>
              </a:buClr>
              <a:buFont typeface="Arial" panose="020B0604020202020204" pitchFamily="34" charset="0"/>
              <a:buChar char="•"/>
            </a:pPr>
            <a:r>
              <a:rPr lang="ar-JO" b="0" dirty="0"/>
              <a:t>تسجيل الدخول:</a:t>
            </a:r>
            <a:endParaRPr lang="en-US" b="0" dirty="0"/>
          </a:p>
          <a:p>
            <a:pPr marL="800100" lvl="1" indent="-342900"/>
            <a:r>
              <a:rPr lang="ar-JO" b="0" dirty="0"/>
              <a:t>اذا كنت تملك حسابا على جوجل ، فانه سيطلب منك اعادة كتابه كلمة السر .</a:t>
            </a:r>
          </a:p>
          <a:p>
            <a:pPr marL="342900" indent="-342900">
              <a:buClr>
                <a:schemeClr val="tx2"/>
              </a:buClr>
              <a:buFont typeface="Arial" panose="020B0604020202020204" pitchFamily="34" charset="0"/>
              <a:buChar char="•"/>
            </a:pPr>
            <a:endParaRPr lang="ar-JO" b="0" dirty="0"/>
          </a:p>
          <a:p>
            <a:pPr marL="800100" lvl="1" indent="-342900"/>
            <a:r>
              <a:rPr lang="ar-JO" b="0" dirty="0"/>
              <a:t>واذا كنت لاتمتلك حسابا على جوجل، افتح حسابًا في جوجل.</a:t>
            </a: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a:p>
        </p:txBody>
      </p:sp>
      <p:pic>
        <p:nvPicPr>
          <p:cNvPr id="2050" name="Picture 2" descr="C:\Users\Dareen\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78429"/>
            <a:ext cx="3800475"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76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العودة الى الملف الشخصي في المدون</a:t>
            </a:r>
            <a:br>
              <a:rPr lang="en-US" dirty="0"/>
            </a:br>
            <a:r>
              <a:rPr lang="en-US" sz="2800" dirty="0"/>
              <a:t>Revert to Blogger Profile ‎</a:t>
            </a:r>
          </a:p>
        </p:txBody>
      </p:sp>
      <p:sp>
        <p:nvSpPr>
          <p:cNvPr id="3" name="Content Placeholder 2"/>
          <p:cNvSpPr>
            <a:spLocks noGrp="1"/>
          </p:cNvSpPr>
          <p:nvPr>
            <p:ph idx="1"/>
          </p:nvPr>
        </p:nvSpPr>
        <p:spPr>
          <a:xfrm>
            <a:off x="685800" y="1752600"/>
            <a:ext cx="7391400" cy="4373563"/>
          </a:xfrm>
        </p:spPr>
        <p:txBody>
          <a:bodyPr>
            <a:normAutofit/>
          </a:bodyPr>
          <a:lstStyle/>
          <a:p>
            <a:pPr marL="457200" indent="-457200">
              <a:buClr>
                <a:schemeClr val="tx2"/>
              </a:buClr>
              <a:buFont typeface="Arial" panose="020B0604020202020204" pitchFamily="34" charset="0"/>
              <a:buChar char="•"/>
            </a:pPr>
            <a:r>
              <a:rPr lang="ar-JO" sz="1800" b="0" dirty="0"/>
              <a:t>عند اختيار                                    في الشاشة السابقة، سيتيح لك الموقع المجال لتغيير اسم المستخدم في ال </a:t>
            </a:r>
            <a:r>
              <a:rPr lang="en-US" sz="1800" b="0" dirty="0"/>
              <a:t>Blogger</a:t>
            </a:r>
            <a:r>
              <a:rPr lang="ar-JO" sz="1800" b="0" dirty="0"/>
              <a:t>. </a:t>
            </a:r>
          </a:p>
          <a:p>
            <a:pPr marL="457200" indent="-457200">
              <a:buClr>
                <a:schemeClr val="tx2"/>
              </a:buClr>
              <a:buFont typeface="Arial" panose="020B0604020202020204" pitchFamily="34" charset="0"/>
              <a:buChar char="•"/>
            </a:pPr>
            <a:endParaRPr lang="en-US" sz="1800" b="0" dirty="0"/>
          </a:p>
          <a:p>
            <a:pPr lvl="1" indent="0">
              <a:spcAft>
                <a:spcPts val="600"/>
              </a:spcAft>
              <a:buNone/>
            </a:pPr>
            <a:endParaRPr lang="ar-JO" dirty="0"/>
          </a:p>
          <a:p>
            <a:pPr marL="914400" lvl="1" indent="-457200">
              <a:spcAft>
                <a:spcPts val="600"/>
              </a:spcAft>
            </a:pPr>
            <a:endParaRPr lang="en-US" dirty="0"/>
          </a:p>
          <a:p>
            <a:pPr marL="914400" lvl="1" indent="-457200">
              <a:spcAft>
                <a:spcPts val="600"/>
              </a:spcAft>
            </a:pPr>
            <a:endParaRPr lang="ar-JO" dirty="0"/>
          </a:p>
          <a:p>
            <a:pPr marL="914400" lvl="1" indent="-457200">
              <a:spcAft>
                <a:spcPts val="600"/>
              </a:spcAft>
            </a:pPr>
            <a:endParaRPr lang="ar-JO" dirty="0"/>
          </a:p>
          <a:p>
            <a:pPr marL="914400" lvl="1" indent="-457200"/>
            <a:endParaRPr lang="ar-JO" dirty="0"/>
          </a:p>
          <a:p>
            <a:pPr marL="914400" lvl="1" indent="-457200"/>
            <a:endParaRPr lang="en-US" dirty="0"/>
          </a:p>
          <a:p>
            <a:pPr marL="914400" lvl="1" indent="-457200">
              <a:buFont typeface="+mj-lt"/>
              <a:buAutoNum type="arabicPeriod" startAt="3"/>
            </a:pPr>
            <a:endParaRPr lang="ar-JO"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30</a:t>
            </a:fld>
            <a:endParaRPr lang="en-GB"/>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69019"/>
            <a:ext cx="19431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1"/>
            <a:ext cx="8458200" cy="331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491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الملف الشخصي </a:t>
            </a:r>
            <a:r>
              <a:rPr lang="en-US" dirty="0"/>
              <a:t>Profile</a:t>
            </a:r>
            <a:br>
              <a:rPr lang="ar-JO" dirty="0"/>
            </a:br>
            <a:endParaRPr lang="en-US" dirty="0"/>
          </a:p>
        </p:txBody>
      </p:sp>
      <p:sp>
        <p:nvSpPr>
          <p:cNvPr id="3" name="Content Placeholder 2"/>
          <p:cNvSpPr>
            <a:spLocks noGrp="1"/>
          </p:cNvSpPr>
          <p:nvPr>
            <p:ph idx="1"/>
          </p:nvPr>
        </p:nvSpPr>
        <p:spPr>
          <a:xfrm>
            <a:off x="685800" y="1752600"/>
            <a:ext cx="7391400" cy="4373563"/>
          </a:xfrm>
        </p:spPr>
        <p:txBody>
          <a:bodyPr>
            <a:normAutofit/>
          </a:bodyPr>
          <a:lstStyle/>
          <a:p>
            <a:pPr marL="342900" indent="-342900">
              <a:buClr>
                <a:schemeClr val="tx2"/>
              </a:buClr>
              <a:buFont typeface="Arial" panose="020B0604020202020204" pitchFamily="34" charset="0"/>
              <a:buChar char="•"/>
            </a:pPr>
            <a:r>
              <a:rPr lang="ar-JO" b="0" dirty="0"/>
              <a:t>اذا </a:t>
            </a:r>
            <a:r>
              <a:rPr lang="ar-JO" b="0" u="sng" dirty="0"/>
              <a:t>كنت متصلاً </a:t>
            </a:r>
            <a:r>
              <a:rPr lang="ar-JO" b="0" dirty="0"/>
              <a:t>بجوجل+ سيكون الملف الشخصي في المدون هو نفسه الملف الشخصي في جوجل+ (الملف الشخصي في جوجل+ </a:t>
            </a:r>
            <a:r>
              <a:rPr lang="en-US" b="0" dirty="0"/>
              <a:t>Google+ Profile</a:t>
            </a:r>
            <a:r>
              <a:rPr lang="ar-JO" b="0" dirty="0"/>
              <a:t>):</a:t>
            </a:r>
          </a:p>
          <a:p>
            <a:pPr marL="914400" lvl="1" indent="-457200">
              <a:buFont typeface="+mj-lt"/>
              <a:buAutoNum type="arabicPeriod" startAt="2"/>
            </a:pPr>
            <a:endParaRPr lang="ar-JO" b="0" dirty="0"/>
          </a:p>
          <a:p>
            <a:pPr marL="914400" lvl="1" indent="-457200">
              <a:buFont typeface="+mj-lt"/>
              <a:buAutoNum type="arabicPeriod" startAt="2"/>
            </a:pPr>
            <a:endParaRPr lang="ar-JO" dirty="0"/>
          </a:p>
          <a:p>
            <a:pPr marL="914400" lvl="1" indent="-457200">
              <a:buFont typeface="+mj-lt"/>
              <a:buAutoNum type="arabicPeriod" startAt="2"/>
            </a:pPr>
            <a:endParaRPr lang="ar-JO" b="0" dirty="0"/>
          </a:p>
          <a:p>
            <a:pPr marL="914400" lvl="1" indent="-457200">
              <a:buFont typeface="+mj-lt"/>
              <a:buAutoNum type="arabicPeriod" startAt="2"/>
            </a:pPr>
            <a:endParaRPr lang="ar-JO" b="0" dirty="0"/>
          </a:p>
          <a:p>
            <a:pPr marL="342900" lvl="1" indent="-342900">
              <a:spcAft>
                <a:spcPts val="600"/>
              </a:spcAft>
            </a:pPr>
            <a:endParaRPr lang="ar-JO" dirty="0"/>
          </a:p>
          <a:p>
            <a:pPr marL="342900" lvl="1" indent="-342900">
              <a:spcAft>
                <a:spcPts val="600"/>
              </a:spcAft>
            </a:pPr>
            <a:r>
              <a:rPr lang="ar-JO" dirty="0"/>
              <a:t>اذا </a:t>
            </a:r>
            <a:r>
              <a:rPr lang="ar-JO" u="sng" dirty="0"/>
              <a:t>كنت غير متصلاً </a:t>
            </a:r>
            <a:r>
              <a:rPr lang="ar-JO" dirty="0"/>
              <a:t>بجوجل+ سيكون الملف الشخصي في المدونة مختلف عن الملف الشخصي في جوجل+</a:t>
            </a:r>
          </a:p>
          <a:p>
            <a:pPr marL="342900" lvl="1" indent="-342900">
              <a:spcAft>
                <a:spcPts val="600"/>
              </a:spcAft>
            </a:pPr>
            <a:endParaRPr lang="ar-JO" dirty="0"/>
          </a:p>
          <a:p>
            <a:pPr marL="914400" lvl="1" indent="-457200">
              <a:buFont typeface="+mj-lt"/>
              <a:buAutoNum type="arabicPeriod" startAt="2"/>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31</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675" y="2449222"/>
            <a:ext cx="3631326" cy="189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5204409" y="2895600"/>
            <a:ext cx="1249781"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815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الملف الشخصي</a:t>
            </a:r>
            <a:r>
              <a:rPr lang="en-US" dirty="0"/>
              <a:t> </a:t>
            </a:r>
            <a:r>
              <a:rPr lang="ar-JO" dirty="0"/>
              <a:t>في المدون </a:t>
            </a:r>
            <a:r>
              <a:rPr lang="en-US" dirty="0"/>
              <a:t>Blogger Profile</a:t>
            </a:r>
          </a:p>
        </p:txBody>
      </p:sp>
      <p:sp>
        <p:nvSpPr>
          <p:cNvPr id="3" name="Content Placeholder 2"/>
          <p:cNvSpPr>
            <a:spLocks noGrp="1"/>
          </p:cNvSpPr>
          <p:nvPr>
            <p:ph idx="1"/>
          </p:nvPr>
        </p:nvSpPr>
        <p:spPr>
          <a:xfrm>
            <a:off x="685800" y="1752600"/>
            <a:ext cx="7391400" cy="4373563"/>
          </a:xfrm>
        </p:spPr>
        <p:txBody>
          <a:bodyPr>
            <a:normAutofit/>
          </a:bodyPr>
          <a:lstStyle/>
          <a:p>
            <a:pPr marL="342900" indent="-342900">
              <a:buClr>
                <a:schemeClr val="tx2"/>
              </a:buClr>
              <a:buFont typeface="Arial" panose="020B0604020202020204" pitchFamily="34" charset="0"/>
              <a:buChar char="•"/>
            </a:pPr>
            <a:r>
              <a:rPr lang="ar-JO" b="0" dirty="0"/>
              <a:t>لفتح الملف الشخصي</a:t>
            </a:r>
            <a:r>
              <a:rPr lang="en-US" b="0" dirty="0"/>
              <a:t> </a:t>
            </a:r>
            <a:r>
              <a:rPr lang="ar-JO" b="0" dirty="0"/>
              <a:t>في المدونة </a:t>
            </a:r>
            <a:r>
              <a:rPr lang="en-US" b="0" dirty="0"/>
              <a:t>)</a:t>
            </a:r>
            <a:r>
              <a:rPr lang="ar-JO" b="0" dirty="0"/>
              <a:t>اذا كنت غير متصلاً بجوجل+</a:t>
            </a:r>
            <a:r>
              <a:rPr lang="en-US" b="0" dirty="0"/>
              <a:t>(</a:t>
            </a:r>
            <a:r>
              <a:rPr lang="ar-JO" b="0" dirty="0"/>
              <a:t>:</a:t>
            </a:r>
            <a:endParaRPr lang="en-US" b="0" dirty="0"/>
          </a:p>
          <a:p>
            <a:pPr>
              <a:buClr>
                <a:schemeClr val="tx2"/>
              </a:buClr>
            </a:pPr>
            <a:r>
              <a:rPr lang="en-US" b="0" dirty="0"/>
              <a:t>	</a:t>
            </a:r>
            <a:r>
              <a:rPr lang="ar-JO" b="0" dirty="0"/>
              <a:t>من خيار إعدادات المستخدم، إضغط على </a:t>
            </a:r>
            <a:r>
              <a:rPr lang="en-US" b="0" dirty="0"/>
              <a:t>Edit  </a:t>
            </a:r>
            <a:r>
              <a:rPr lang="ar-JO" b="0" dirty="0"/>
              <a:t>في أسفل خيار </a:t>
            </a:r>
            <a:r>
              <a:rPr lang="en-US" dirty="0"/>
              <a:t>Blogger</a:t>
            </a:r>
            <a:r>
              <a:rPr lang="ar-JO" dirty="0"/>
              <a:t>، </a:t>
            </a:r>
            <a:r>
              <a:rPr lang="en-US" dirty="0"/>
              <a:t>	</a:t>
            </a:r>
            <a:r>
              <a:rPr lang="ar-JO" dirty="0"/>
              <a:t>ليتسنى لك التعديل على الملف الشخصي </a:t>
            </a:r>
            <a:r>
              <a:rPr lang="en-US" dirty="0"/>
              <a:t>Blogger Profile</a:t>
            </a: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32</a:t>
            </a:fld>
            <a:endParaRPr lang="en-GB"/>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048000"/>
            <a:ext cx="35052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91306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الملف الشخصي</a:t>
            </a:r>
            <a:r>
              <a:rPr lang="en-US" dirty="0"/>
              <a:t> </a:t>
            </a:r>
            <a:r>
              <a:rPr lang="ar-JO" dirty="0"/>
              <a:t>في المدون </a:t>
            </a:r>
            <a:r>
              <a:rPr lang="en-US" dirty="0"/>
              <a:t>Blogger Profile</a:t>
            </a:r>
          </a:p>
        </p:txBody>
      </p:sp>
      <p:sp>
        <p:nvSpPr>
          <p:cNvPr id="3" name="Content Placeholder 2"/>
          <p:cNvSpPr>
            <a:spLocks noGrp="1"/>
          </p:cNvSpPr>
          <p:nvPr>
            <p:ph idx="1"/>
          </p:nvPr>
        </p:nvSpPr>
        <p:spPr>
          <a:xfrm>
            <a:off x="685800" y="1752600"/>
            <a:ext cx="7391400" cy="4373563"/>
          </a:xfrm>
        </p:spPr>
        <p:txBody>
          <a:bodyPr>
            <a:normAutofit/>
          </a:bodyPr>
          <a:lstStyle/>
          <a:p>
            <a:pPr marL="914400" lvl="1" indent="-457200">
              <a:buFont typeface="+mj-lt"/>
              <a:buAutoNum type="arabicPeriod" startAt="3"/>
            </a:pPr>
            <a:r>
              <a:rPr lang="ar-JO" b="0" dirty="0"/>
              <a:t>تظهر لك صفحة الملف الشخصي </a:t>
            </a:r>
            <a:r>
              <a:rPr lang="en-US" dirty="0"/>
              <a:t>Edit User Profile</a:t>
            </a:r>
            <a:r>
              <a:rPr lang="ar-JO" dirty="0"/>
              <a:t>، وبعد الانتهاء من التعديل اضغط على </a:t>
            </a:r>
            <a:r>
              <a:rPr lang="en-US" dirty="0"/>
              <a:t>Save Profile</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33</a:t>
            </a:fld>
            <a:endParaRPr lang="en-GB"/>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41" y="2540805"/>
            <a:ext cx="8108859" cy="40123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39966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الملف الشخصي</a:t>
            </a:r>
            <a:r>
              <a:rPr lang="en-US" dirty="0"/>
              <a:t> </a:t>
            </a:r>
            <a:r>
              <a:rPr lang="ar-JO" dirty="0"/>
              <a:t>في المدون </a:t>
            </a:r>
            <a:r>
              <a:rPr lang="en-US" dirty="0"/>
              <a:t>Blogger Profile</a:t>
            </a:r>
          </a:p>
        </p:txBody>
      </p:sp>
      <p:sp>
        <p:nvSpPr>
          <p:cNvPr id="3" name="Content Placeholder 2"/>
          <p:cNvSpPr>
            <a:spLocks noGrp="1"/>
          </p:cNvSpPr>
          <p:nvPr>
            <p:ph idx="1"/>
          </p:nvPr>
        </p:nvSpPr>
        <p:spPr>
          <a:xfrm>
            <a:off x="685800" y="1752600"/>
            <a:ext cx="7391400" cy="4373563"/>
          </a:xfrm>
        </p:spPr>
        <p:txBody>
          <a:bodyPr>
            <a:normAutofit/>
          </a:bodyPr>
          <a:lstStyle/>
          <a:p>
            <a:pPr marL="457200" indent="-457200">
              <a:buClr>
                <a:schemeClr val="tx2"/>
              </a:buClr>
              <a:buFont typeface="Arial" panose="020B0604020202020204" pitchFamily="34" charset="0"/>
              <a:buChar char="•"/>
            </a:pPr>
            <a:r>
              <a:rPr lang="ar-JO" b="0" dirty="0"/>
              <a:t>مكونات الملف الشخصي </a:t>
            </a:r>
            <a:r>
              <a:rPr lang="en-US" b="0" dirty="0"/>
              <a:t>Profile</a:t>
            </a:r>
            <a:r>
              <a:rPr lang="ar-JO" b="0" dirty="0"/>
              <a:t>:</a:t>
            </a:r>
          </a:p>
          <a:p>
            <a:pPr marL="914400" lvl="1" indent="-457200"/>
            <a:r>
              <a:rPr lang="ar-JO" dirty="0"/>
              <a:t>الخصوصية </a:t>
            </a:r>
            <a:r>
              <a:rPr lang="en-US" b="0" dirty="0"/>
              <a:t>Privacy</a:t>
            </a:r>
            <a:r>
              <a:rPr lang="ar-JO" b="0" dirty="0"/>
              <a:t>.</a:t>
            </a:r>
          </a:p>
          <a:p>
            <a:pPr marL="914400" lvl="1" indent="-457200"/>
            <a:r>
              <a:rPr lang="ar-JO" dirty="0"/>
              <a:t>الهوية </a:t>
            </a:r>
            <a:r>
              <a:rPr lang="en-US" b="0" dirty="0"/>
              <a:t>Identity</a:t>
            </a:r>
            <a:r>
              <a:rPr lang="ar-JO" b="0" dirty="0"/>
              <a:t>.</a:t>
            </a:r>
          </a:p>
          <a:p>
            <a:pPr marL="914400" lvl="1" indent="-457200"/>
            <a:r>
              <a:rPr lang="ar-JO" dirty="0"/>
              <a:t>صورة الملف الشخصي </a:t>
            </a:r>
            <a:r>
              <a:rPr lang="en-US" b="0" dirty="0"/>
              <a:t>Profile Photo</a:t>
            </a:r>
            <a:r>
              <a:rPr lang="ar-JO" b="0" dirty="0"/>
              <a:t>.</a:t>
            </a:r>
            <a:endParaRPr lang="en-US" b="0" dirty="0"/>
          </a:p>
          <a:p>
            <a:pPr marL="914400" lvl="1" indent="-457200"/>
            <a:r>
              <a:rPr lang="ar-JO" dirty="0"/>
              <a:t>مقطع صوتي </a:t>
            </a:r>
            <a:r>
              <a:rPr lang="en-US" dirty="0"/>
              <a:t>Audio Clip</a:t>
            </a:r>
            <a:r>
              <a:rPr lang="ar-JO" dirty="0"/>
              <a:t>.</a:t>
            </a:r>
          </a:p>
          <a:p>
            <a:pPr marL="914400" lvl="1" indent="-457200"/>
            <a:r>
              <a:rPr lang="ar-JO" dirty="0"/>
              <a:t>عام </a:t>
            </a:r>
            <a:r>
              <a:rPr lang="en-US" dirty="0"/>
              <a:t>General</a:t>
            </a:r>
          </a:p>
          <a:p>
            <a:pPr marL="914400" lvl="1" indent="-457200"/>
            <a:r>
              <a:rPr lang="ar-JO" dirty="0"/>
              <a:t>الموقع </a:t>
            </a:r>
            <a:r>
              <a:rPr lang="en-US" dirty="0"/>
              <a:t>Location</a:t>
            </a:r>
          </a:p>
          <a:p>
            <a:pPr marL="914400" lvl="1" indent="-457200"/>
            <a:r>
              <a:rPr lang="ar-JO" dirty="0"/>
              <a:t>العمل </a:t>
            </a:r>
            <a:r>
              <a:rPr lang="en-US" dirty="0"/>
              <a:t>Work</a:t>
            </a:r>
          </a:p>
          <a:p>
            <a:pPr marL="914400" lvl="1" indent="-457200"/>
            <a:r>
              <a:rPr lang="ar-JO" b="0" dirty="0"/>
              <a:t>معلومات إضافية </a:t>
            </a:r>
            <a:r>
              <a:rPr lang="en-US" b="0"/>
              <a:t>Additional Information </a:t>
            </a:r>
            <a:endParaRPr lang="en-US" b="0" dirty="0"/>
          </a:p>
          <a:p>
            <a:pPr marL="914400" lvl="1" indent="-457200"/>
            <a:endParaRPr lang="ar-JO" b="0" dirty="0"/>
          </a:p>
          <a:p>
            <a:pPr marL="914400" lvl="1" indent="-457200"/>
            <a:endParaRPr lang="en-US" b="0" dirty="0"/>
          </a:p>
          <a:p>
            <a:pPr marL="914400" lvl="1" indent="-457200">
              <a:buFont typeface="+mj-lt"/>
              <a:buAutoNum type="arabicPeriod" startAt="3"/>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34</a:t>
            </a:fld>
            <a:endParaRPr lang="en-GB"/>
          </a:p>
        </p:txBody>
      </p:sp>
    </p:spTree>
    <p:extLst>
      <p:ext uri="{BB962C8B-B14F-4D97-AF65-F5344CB8AC3E}">
        <p14:creationId xmlns:p14="http://schemas.microsoft.com/office/powerpoint/2010/main" val="1559695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71" y="3340290"/>
            <a:ext cx="8636829" cy="3321360"/>
          </a:xfrm>
          <a:prstGeom prst="rect">
            <a:avLst/>
          </a:prstGeom>
        </p:spPr>
      </p:pic>
      <p:sp>
        <p:nvSpPr>
          <p:cNvPr id="3" name="Content Placeholder 2"/>
          <p:cNvSpPr>
            <a:spLocks noGrp="1"/>
          </p:cNvSpPr>
          <p:nvPr>
            <p:ph idx="1"/>
          </p:nvPr>
        </p:nvSpPr>
        <p:spPr/>
        <p:txBody>
          <a:bodyPr>
            <a:normAutofit/>
          </a:bodyPr>
          <a:lstStyle/>
          <a:p>
            <a:pPr marL="342900" lvl="1" indent="-342900">
              <a:spcAft>
                <a:spcPts val="600"/>
              </a:spcAft>
            </a:pPr>
            <a:endParaRPr lang="ar-JO" dirty="0"/>
          </a:p>
          <a:p>
            <a:pPr marL="342900" lvl="1" indent="-342900">
              <a:spcAft>
                <a:spcPts val="600"/>
              </a:spcAft>
            </a:pPr>
            <a:endParaRPr lang="ar-JO" dirty="0"/>
          </a:p>
          <a:p>
            <a:pPr marL="342900" lvl="1" indent="-342900">
              <a:spcAft>
                <a:spcPts val="600"/>
              </a:spcAft>
            </a:pPr>
            <a:endParaRPr lang="ar-JO" dirty="0"/>
          </a:p>
          <a:p>
            <a:pPr indent="-457200"/>
            <a:endParaRPr lang="ar-JO" dirty="0"/>
          </a:p>
          <a:p>
            <a:pPr marL="342900" lvl="1" indent="-342900">
              <a:spcAft>
                <a:spcPts val="600"/>
              </a:spcAft>
            </a:pPr>
            <a:endParaRPr lang="ar-JO" dirty="0"/>
          </a:p>
          <a:p>
            <a:pPr marL="342900" lvl="1" indent="-342900">
              <a:spcAft>
                <a:spcPts val="600"/>
              </a:spcAft>
            </a:pPr>
            <a:endParaRPr lang="ar-JO" dirty="0"/>
          </a:p>
          <a:p>
            <a:pPr marL="342900" lvl="1" indent="-342900">
              <a:spcAft>
                <a:spcPts val="600"/>
              </a:spcAft>
            </a:pPr>
            <a:endParaRPr lang="ar-JO" dirty="0"/>
          </a:p>
          <a:p>
            <a:pPr marL="342900" lvl="1" indent="-342900">
              <a:spcAft>
                <a:spcPts val="600"/>
              </a:spcAft>
            </a:pPr>
            <a:endParaRPr lang="ar-JO" dirty="0"/>
          </a:p>
          <a:p>
            <a:pPr marL="342900" lvl="1" indent="-342900">
              <a:spcAft>
                <a:spcPts val="600"/>
              </a:spcAft>
            </a:pPr>
            <a:endParaRPr lang="ar-JO" dirty="0"/>
          </a:p>
          <a:p>
            <a:pPr marL="342900" lvl="1" indent="-342900">
              <a:spcAft>
                <a:spcPts val="600"/>
              </a:spcAft>
            </a:pPr>
            <a:endParaRPr lang="en-US" u="sng" dirty="0"/>
          </a:p>
          <a:p>
            <a:endParaRPr lang="en-US" dirty="0"/>
          </a:p>
          <a:p>
            <a:endParaRPr lang="en-US" dirty="0"/>
          </a:p>
          <a:p>
            <a:pPr marL="342900" lvl="1" indent="-342900">
              <a:spcAft>
                <a:spcPts val="600"/>
              </a:spcAft>
            </a:pPr>
            <a:endParaRPr lang="ar-JO" u="sng" dirty="0"/>
          </a:p>
          <a:p>
            <a:pPr marL="342900" lvl="1" indent="-342900">
              <a:spcAft>
                <a:spcPts val="600"/>
              </a:spcAft>
            </a:pPr>
            <a:endParaRPr lang="ar-JO" u="sng" dirty="0"/>
          </a:p>
          <a:p>
            <a:pPr marL="342900" lvl="1" indent="-342900">
              <a:spcAft>
                <a:spcPts val="600"/>
              </a:spcAft>
            </a:pPr>
            <a:endParaRPr lang="ar-JO" u="sng" dirty="0"/>
          </a:p>
        </p:txBody>
      </p:sp>
      <p:sp>
        <p:nvSpPr>
          <p:cNvPr id="2" name="Title 1"/>
          <p:cNvSpPr>
            <a:spLocks noGrp="1"/>
          </p:cNvSpPr>
          <p:nvPr>
            <p:ph type="title"/>
          </p:nvPr>
        </p:nvSpPr>
        <p:spPr/>
        <p:txBody>
          <a:bodyPr/>
          <a:lstStyle/>
          <a:p>
            <a:r>
              <a:rPr lang="ar-JO" dirty="0"/>
              <a:t>قائمة القراءة </a:t>
            </a:r>
            <a:r>
              <a:rPr lang="en-US" dirty="0"/>
              <a:t>Reading List</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35</a:t>
            </a:fld>
            <a:endParaRPr lang="en-GB"/>
          </a:p>
        </p:txBody>
      </p:sp>
      <p:sp>
        <p:nvSpPr>
          <p:cNvPr id="10" name="Oval 9"/>
          <p:cNvSpPr/>
          <p:nvPr/>
        </p:nvSpPr>
        <p:spPr>
          <a:xfrm>
            <a:off x="6858000" y="4495800"/>
            <a:ext cx="175260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9" idx="2"/>
            <a:endCxn id="10" idx="0"/>
          </p:cNvCxnSpPr>
          <p:nvPr/>
        </p:nvCxnSpPr>
        <p:spPr>
          <a:xfrm>
            <a:off x="4520502" y="2923348"/>
            <a:ext cx="3213798" cy="1572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34602" y="2000018"/>
            <a:ext cx="2971800" cy="923330"/>
          </a:xfrm>
          <a:prstGeom prst="rect">
            <a:avLst/>
          </a:prstGeom>
          <a:noFill/>
        </p:spPr>
        <p:txBody>
          <a:bodyPr wrap="square" rtlCol="0">
            <a:spAutoFit/>
          </a:bodyPr>
          <a:lstStyle/>
          <a:p>
            <a:pPr marL="0" lvl="1" algn="r" rtl="1"/>
            <a:r>
              <a:rPr lang="ar-JO" dirty="0"/>
              <a:t>قائمة المدونات التي قمت بمتابعتها </a:t>
            </a:r>
            <a:endParaRPr lang="en-US" dirty="0"/>
          </a:p>
          <a:p>
            <a:pPr marL="0" lvl="1" algn="r" rtl="1"/>
            <a:r>
              <a:rPr lang="en-US" dirty="0"/>
              <a:t>Followed Blogs</a:t>
            </a:r>
          </a:p>
          <a:p>
            <a:endParaRPr lang="en-US" dirty="0"/>
          </a:p>
        </p:txBody>
      </p:sp>
      <p:sp>
        <p:nvSpPr>
          <p:cNvPr id="24" name="TextBox 23"/>
          <p:cNvSpPr txBox="1"/>
          <p:nvPr/>
        </p:nvSpPr>
        <p:spPr>
          <a:xfrm>
            <a:off x="196720" y="2080936"/>
            <a:ext cx="2743200" cy="923330"/>
          </a:xfrm>
          <a:prstGeom prst="rect">
            <a:avLst/>
          </a:prstGeom>
          <a:noFill/>
        </p:spPr>
        <p:txBody>
          <a:bodyPr wrap="square" rtlCol="0">
            <a:spAutoFit/>
          </a:bodyPr>
          <a:lstStyle/>
          <a:p>
            <a:pPr marL="0" lvl="1" algn="r" rtl="1"/>
            <a:r>
              <a:rPr lang="ar-JO" dirty="0"/>
              <a:t>منشورات المدونة المختارة </a:t>
            </a:r>
            <a:r>
              <a:rPr lang="en-US" dirty="0"/>
              <a:t>Selected Bog’s Posts</a:t>
            </a:r>
            <a:endParaRPr lang="en-US" u="sng" dirty="0"/>
          </a:p>
          <a:p>
            <a:endParaRPr lang="en-US" dirty="0"/>
          </a:p>
        </p:txBody>
      </p:sp>
      <p:sp>
        <p:nvSpPr>
          <p:cNvPr id="25" name="Oval 24"/>
          <p:cNvSpPr/>
          <p:nvPr/>
        </p:nvSpPr>
        <p:spPr>
          <a:xfrm>
            <a:off x="1600200" y="3695700"/>
            <a:ext cx="5029200" cy="3009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172200" y="2029420"/>
            <a:ext cx="2438400" cy="923330"/>
          </a:xfrm>
          <a:prstGeom prst="rect">
            <a:avLst/>
          </a:prstGeom>
          <a:noFill/>
        </p:spPr>
        <p:txBody>
          <a:bodyPr wrap="square" rtlCol="0">
            <a:spAutoFit/>
          </a:bodyPr>
          <a:lstStyle/>
          <a:p>
            <a:pPr marL="0" lvl="1" algn="r" rtl="1"/>
            <a:r>
              <a:rPr lang="ar-JO" dirty="0"/>
              <a:t>ادارة قائمة القراءة</a:t>
            </a:r>
          </a:p>
          <a:p>
            <a:pPr marL="0" lvl="1" algn="r" rtl="1"/>
            <a:r>
              <a:rPr lang="en-US" dirty="0"/>
              <a:t>Manage Reading List</a:t>
            </a:r>
            <a:endParaRPr lang="en-US" u="sng" dirty="0"/>
          </a:p>
          <a:p>
            <a:endParaRPr lang="en-US" dirty="0"/>
          </a:p>
        </p:txBody>
      </p:sp>
      <p:sp>
        <p:nvSpPr>
          <p:cNvPr id="31" name="Oval 30"/>
          <p:cNvSpPr/>
          <p:nvPr/>
        </p:nvSpPr>
        <p:spPr>
          <a:xfrm>
            <a:off x="8016039" y="3657600"/>
            <a:ext cx="899361" cy="5204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31" idx="0"/>
          </p:cNvCxnSpPr>
          <p:nvPr/>
        </p:nvCxnSpPr>
        <p:spPr>
          <a:xfrm>
            <a:off x="7848600" y="2952750"/>
            <a:ext cx="617120" cy="704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4" idx="2"/>
          </p:cNvCxnSpPr>
          <p:nvPr/>
        </p:nvCxnSpPr>
        <p:spPr>
          <a:xfrm>
            <a:off x="1568320" y="3004266"/>
            <a:ext cx="1438133" cy="767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158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متابعة المدونات </a:t>
            </a:r>
            <a:r>
              <a:rPr lang="en-US" dirty="0"/>
              <a:t>Blogs to Follow</a:t>
            </a:r>
            <a:br>
              <a:rPr lang="ar-JO" dirty="0"/>
            </a:br>
            <a:endParaRPr lang="en-US" dirty="0"/>
          </a:p>
        </p:txBody>
      </p:sp>
      <p:sp>
        <p:nvSpPr>
          <p:cNvPr id="3" name="Content Placeholder 2"/>
          <p:cNvSpPr>
            <a:spLocks noGrp="1"/>
          </p:cNvSpPr>
          <p:nvPr>
            <p:ph idx="1"/>
          </p:nvPr>
        </p:nvSpPr>
        <p:spPr/>
        <p:txBody>
          <a:bodyPr>
            <a:normAutofit/>
          </a:bodyPr>
          <a:lstStyle/>
          <a:p>
            <a:pPr marL="342900" lvl="1" indent="-342900">
              <a:spcAft>
                <a:spcPts val="600"/>
              </a:spcAft>
            </a:pPr>
            <a:r>
              <a:rPr lang="ar-JO" dirty="0"/>
              <a:t>لمتابعة مدونة، عليك أولًا أن تقوم بنقر </a:t>
            </a:r>
            <a:r>
              <a:rPr lang="en-US" dirty="0"/>
              <a:t>Manage Reading List </a:t>
            </a:r>
            <a:r>
              <a:rPr lang="ar-JO" dirty="0"/>
              <a:t> </a:t>
            </a:r>
            <a:r>
              <a:rPr lang="en-US" dirty="0"/>
              <a:t>    \</a:t>
            </a:r>
          </a:p>
          <a:p>
            <a:pPr marL="0" lvl="1" indent="0">
              <a:spcAft>
                <a:spcPts val="600"/>
              </a:spcAft>
              <a:buNone/>
            </a:pPr>
            <a:r>
              <a:rPr lang="en-US" dirty="0"/>
              <a:t>   </a:t>
            </a:r>
            <a:r>
              <a:rPr lang="ar-JO" dirty="0"/>
              <a:t>لتظهر الشاشة التالية الخاصة بإدارة المدونات التي تتابعها.</a:t>
            </a:r>
          </a:p>
          <a:p>
            <a:pPr marL="0" lvl="1" indent="0">
              <a:spcAft>
                <a:spcPts val="600"/>
              </a:spcAft>
              <a:buNone/>
            </a:pPr>
            <a:endParaRPr lang="ar-JO"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36</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809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8443913" cy="266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3283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620" y="2971800"/>
            <a:ext cx="56959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ar-JO" dirty="0"/>
              <a:t>متابعة المدونات </a:t>
            </a:r>
            <a:r>
              <a:rPr lang="en-US" dirty="0"/>
              <a:t>Blogs to Follow</a:t>
            </a:r>
            <a:br>
              <a:rPr lang="ar-JO" dirty="0"/>
            </a:br>
            <a:endParaRPr lang="en-US" dirty="0"/>
          </a:p>
        </p:txBody>
      </p:sp>
      <p:sp>
        <p:nvSpPr>
          <p:cNvPr id="3" name="Content Placeholder 2"/>
          <p:cNvSpPr>
            <a:spLocks noGrp="1"/>
          </p:cNvSpPr>
          <p:nvPr>
            <p:ph idx="1"/>
          </p:nvPr>
        </p:nvSpPr>
        <p:spPr/>
        <p:txBody>
          <a:bodyPr>
            <a:normAutofit lnSpcReduction="10000"/>
          </a:bodyPr>
          <a:lstStyle/>
          <a:p>
            <a:pPr marL="342900" lvl="1" indent="-342900">
              <a:spcAft>
                <a:spcPts val="600"/>
              </a:spcAft>
            </a:pPr>
            <a:r>
              <a:rPr lang="ar-JO" dirty="0"/>
              <a:t>يستخدم الامر اضافة</a:t>
            </a:r>
            <a:r>
              <a:rPr lang="en-US" dirty="0"/>
              <a:t>Add </a:t>
            </a:r>
            <a:r>
              <a:rPr lang="ar-JO" dirty="0"/>
              <a:t>            في الشاشة السابقة لإضافة مدونات لمتابعتها وقراءتها. </a:t>
            </a:r>
            <a:endParaRPr lang="en-US" dirty="0"/>
          </a:p>
          <a:p>
            <a:pPr marL="1028700" lvl="2" indent="-342900">
              <a:spcAft>
                <a:spcPts val="600"/>
              </a:spcAft>
            </a:pPr>
            <a:r>
              <a:rPr lang="ar-JO" dirty="0"/>
              <a:t>الخطوة الأولى: تتم الاضافة عن طريق كتابة عنوان (</a:t>
            </a:r>
            <a:r>
              <a:rPr lang="en-US" dirty="0"/>
              <a:t>URL</a:t>
            </a:r>
            <a:r>
              <a:rPr lang="ar-JO" dirty="0"/>
              <a:t>)</a:t>
            </a:r>
            <a:r>
              <a:rPr lang="en-US" dirty="0"/>
              <a:t> </a:t>
            </a:r>
            <a:r>
              <a:rPr lang="ar-JO" dirty="0"/>
              <a:t> لهذه المدونة.</a:t>
            </a:r>
          </a:p>
          <a:p>
            <a:pPr marL="1028700" lvl="2" indent="-342900">
              <a:spcAft>
                <a:spcPts val="600"/>
              </a:spcAft>
            </a:pPr>
            <a:endParaRPr lang="ar-JO" dirty="0"/>
          </a:p>
          <a:p>
            <a:pPr marL="1028700" lvl="2" indent="-342900">
              <a:spcAft>
                <a:spcPts val="600"/>
              </a:spcAft>
            </a:pPr>
            <a:endParaRPr lang="ar-JO" dirty="0"/>
          </a:p>
          <a:p>
            <a:pPr marL="1028700" lvl="2" indent="-342900">
              <a:spcAft>
                <a:spcPts val="600"/>
              </a:spcAft>
            </a:pPr>
            <a:endParaRPr lang="ar-JO" dirty="0"/>
          </a:p>
          <a:p>
            <a:pPr marL="685800" lvl="2" indent="0">
              <a:spcAft>
                <a:spcPts val="600"/>
              </a:spcAft>
              <a:buNone/>
            </a:pPr>
            <a:endParaRPr lang="ar-JO" dirty="0"/>
          </a:p>
          <a:p>
            <a:pPr marL="1028700" lvl="2" indent="-342900">
              <a:spcAft>
                <a:spcPts val="600"/>
              </a:spcAft>
            </a:pPr>
            <a:endParaRPr lang="ar-JO" dirty="0"/>
          </a:p>
          <a:p>
            <a:pPr marL="1028700" lvl="2" indent="-342900">
              <a:spcAft>
                <a:spcPts val="600"/>
              </a:spcAft>
            </a:pPr>
            <a:endParaRPr lang="ar-JO" dirty="0"/>
          </a:p>
          <a:p>
            <a:pPr marL="1028700" lvl="2" indent="-342900">
              <a:spcAft>
                <a:spcPts val="600"/>
              </a:spcAft>
            </a:pPr>
            <a:endParaRPr lang="ar-JO" dirty="0"/>
          </a:p>
          <a:p>
            <a:pPr marL="1028700" lvl="2" indent="-342900">
              <a:spcAft>
                <a:spcPts val="600"/>
              </a:spcAft>
            </a:pPr>
            <a:r>
              <a:rPr lang="ar-JO" dirty="0"/>
              <a:t>حدد إما أن تتابعها علنًا </a:t>
            </a:r>
            <a:r>
              <a:rPr lang="en-US" dirty="0"/>
              <a:t>Follow Publicity</a:t>
            </a:r>
            <a:r>
              <a:rPr lang="ar-JO" dirty="0"/>
              <a:t> أو يكون الأمر مجهولاً </a:t>
            </a:r>
            <a:r>
              <a:rPr lang="en-US" dirty="0"/>
              <a:t>Follow anonymously</a:t>
            </a:r>
            <a:r>
              <a:rPr lang="ar-JO" dirty="0"/>
              <a:t>.</a:t>
            </a:r>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37</a:t>
            </a:fld>
            <a:endParaRPr lang="en-GB"/>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1752600"/>
            <a:ext cx="5048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915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3" y="2438400"/>
            <a:ext cx="570547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a:bodyPr>
          <a:lstStyle/>
          <a:p>
            <a:pPr marL="1028700" lvl="2" indent="-342900">
              <a:spcAft>
                <a:spcPts val="600"/>
              </a:spcAft>
            </a:pPr>
            <a:r>
              <a:rPr lang="ar-JO" dirty="0"/>
              <a:t>الخطوة الثانية: حدد إما أن تتابعها علنًا </a:t>
            </a:r>
            <a:r>
              <a:rPr lang="en-US" dirty="0"/>
              <a:t>Follow Publicity</a:t>
            </a:r>
            <a:r>
              <a:rPr lang="ar-JO" dirty="0"/>
              <a:t> أو يكون الأمر مجهولاً </a:t>
            </a:r>
            <a:r>
              <a:rPr lang="en-US" dirty="0"/>
              <a:t>Follow anonymously</a:t>
            </a:r>
            <a:r>
              <a:rPr lang="ar-JO" dirty="0"/>
              <a:t>.</a:t>
            </a:r>
          </a:p>
          <a:p>
            <a:pPr>
              <a:buClr>
                <a:schemeClr val="tx2"/>
              </a:buClr>
            </a:pPr>
            <a:endParaRPr lang="ar-JO" b="0" dirty="0"/>
          </a:p>
          <a:p>
            <a:pPr>
              <a:buClr>
                <a:schemeClr val="tx2"/>
              </a:buClr>
            </a:pPr>
            <a:endParaRPr lang="ar-JO" b="0" dirty="0"/>
          </a:p>
          <a:p>
            <a:pPr marL="342900" indent="-342900">
              <a:buClr>
                <a:schemeClr val="tx2"/>
              </a:buClr>
              <a:buFont typeface="Arial" panose="020B0604020202020204" pitchFamily="34" charset="0"/>
              <a:buChar char="•"/>
            </a:pPr>
            <a:endParaRPr lang="en-US" b="0" dirty="0"/>
          </a:p>
        </p:txBody>
      </p:sp>
      <p:sp>
        <p:nvSpPr>
          <p:cNvPr id="2" name="Title 1"/>
          <p:cNvSpPr>
            <a:spLocks noGrp="1"/>
          </p:cNvSpPr>
          <p:nvPr>
            <p:ph type="title"/>
          </p:nvPr>
        </p:nvSpPr>
        <p:spPr/>
        <p:txBody>
          <a:bodyPr/>
          <a:lstStyle/>
          <a:p>
            <a:r>
              <a:rPr lang="ar-JO" dirty="0"/>
              <a:t>متابعة المدونات </a:t>
            </a:r>
            <a:r>
              <a:rPr lang="en-US" dirty="0"/>
              <a:t>Blogs to Follow</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38</a:t>
            </a:fld>
            <a:endParaRPr lang="en-GB"/>
          </a:p>
        </p:txBody>
      </p:sp>
    </p:spTree>
    <p:extLst>
      <p:ext uri="{BB962C8B-B14F-4D97-AF65-F5344CB8AC3E}">
        <p14:creationId xmlns:p14="http://schemas.microsoft.com/office/powerpoint/2010/main" val="2456261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28700" lvl="2" indent="-342900">
              <a:spcAft>
                <a:spcPts val="600"/>
              </a:spcAft>
            </a:pPr>
            <a:r>
              <a:rPr lang="ar-JO" dirty="0"/>
              <a:t>بعد ضغط على             يتم عرض شاشة قائمة القراءة بجميع المدونات التي تمت متابعتها. </a:t>
            </a:r>
          </a:p>
          <a:p>
            <a:pPr marL="1028700" lvl="2" indent="-342900">
              <a:spcAft>
                <a:spcPts val="600"/>
              </a:spcAft>
            </a:pPr>
            <a:endParaRPr lang="ar-JO" dirty="0"/>
          </a:p>
          <a:p>
            <a:pPr marL="1028700" lvl="2" indent="-342900">
              <a:spcAft>
                <a:spcPts val="600"/>
              </a:spcAft>
            </a:pPr>
            <a:endParaRPr lang="ar-JO" dirty="0"/>
          </a:p>
          <a:p>
            <a:pPr marL="1028700" lvl="2" indent="-342900">
              <a:spcAft>
                <a:spcPts val="600"/>
              </a:spcAft>
            </a:pPr>
            <a:endParaRPr lang="ar-JO" dirty="0"/>
          </a:p>
          <a:p>
            <a:pPr marL="1028700" lvl="2" indent="-342900">
              <a:spcAft>
                <a:spcPts val="600"/>
              </a:spcAft>
            </a:pPr>
            <a:endParaRPr lang="ar-JO" dirty="0"/>
          </a:p>
          <a:p>
            <a:pPr marL="1028700" lvl="2" indent="-342900">
              <a:spcAft>
                <a:spcPts val="600"/>
              </a:spcAft>
            </a:pPr>
            <a:endParaRPr lang="ar-JO" dirty="0"/>
          </a:p>
          <a:p>
            <a:pPr marL="1028700" lvl="2" indent="-342900">
              <a:spcAft>
                <a:spcPts val="600"/>
              </a:spcAft>
            </a:pPr>
            <a:endParaRPr lang="ar-JO" dirty="0"/>
          </a:p>
          <a:p>
            <a:pPr marL="1028700" lvl="2" indent="-342900">
              <a:spcAft>
                <a:spcPts val="600"/>
              </a:spcAft>
            </a:pPr>
            <a:endParaRPr lang="ar-JO" dirty="0"/>
          </a:p>
          <a:p>
            <a:pPr marL="1028700" lvl="2" indent="-342900">
              <a:spcAft>
                <a:spcPts val="600"/>
              </a:spcAft>
            </a:pPr>
            <a:r>
              <a:rPr lang="ar-JO" dirty="0"/>
              <a:t>ومن هذه الشاشة ممكن تغيير طريقة متابعتك للمدونات، أو حذف المتابعة.        </a:t>
            </a:r>
          </a:p>
          <a:p>
            <a:pPr>
              <a:buClr>
                <a:schemeClr val="tx2"/>
              </a:buClr>
            </a:pPr>
            <a:endParaRPr lang="ar-JO" b="0" dirty="0"/>
          </a:p>
          <a:p>
            <a:pPr>
              <a:buClr>
                <a:schemeClr val="tx2"/>
              </a:buClr>
            </a:pPr>
            <a:endParaRPr lang="ar-JO" b="0" dirty="0"/>
          </a:p>
          <a:p>
            <a:pPr marL="342900" indent="-342900">
              <a:buClr>
                <a:schemeClr val="tx2"/>
              </a:buClr>
              <a:buFont typeface="Arial" panose="020B0604020202020204" pitchFamily="34" charset="0"/>
              <a:buChar char="•"/>
            </a:pPr>
            <a:endParaRPr lang="en-US" b="0" dirty="0"/>
          </a:p>
        </p:txBody>
      </p:sp>
      <p:sp>
        <p:nvSpPr>
          <p:cNvPr id="2" name="Title 1"/>
          <p:cNvSpPr>
            <a:spLocks noGrp="1"/>
          </p:cNvSpPr>
          <p:nvPr>
            <p:ph type="title"/>
          </p:nvPr>
        </p:nvSpPr>
        <p:spPr/>
        <p:txBody>
          <a:bodyPr/>
          <a:lstStyle/>
          <a:p>
            <a:r>
              <a:rPr lang="ar-JO" dirty="0"/>
              <a:t>متابعة المدونات </a:t>
            </a:r>
            <a:r>
              <a:rPr lang="en-US" dirty="0"/>
              <a:t>Blogs to Follow</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39</a:t>
            </a:fld>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752600"/>
            <a:ext cx="6953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577134"/>
            <a:ext cx="6819900" cy="22656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5497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dirty="0"/>
              <a:t>تأكيد الحساب </a:t>
            </a:r>
            <a:r>
              <a:rPr lang="en-US" dirty="0"/>
              <a:t>  Confirm Your Profile</a:t>
            </a:r>
            <a:br>
              <a:rPr lang="en-US" dirty="0"/>
            </a:br>
            <a:endParaRPr lang="en-US" dirty="0"/>
          </a:p>
        </p:txBody>
      </p:sp>
      <p:sp>
        <p:nvSpPr>
          <p:cNvPr id="3" name="Content Placeholder 2"/>
          <p:cNvSpPr>
            <a:spLocks noGrp="1"/>
          </p:cNvSpPr>
          <p:nvPr>
            <p:ph idx="1"/>
          </p:nvPr>
        </p:nvSpPr>
        <p:spPr>
          <a:xfrm>
            <a:off x="5334000" y="1752600"/>
            <a:ext cx="2743200" cy="4373563"/>
          </a:xfrm>
        </p:spPr>
        <p:txBody>
          <a:bodyPr>
            <a:normAutofit/>
          </a:bodyPr>
          <a:lstStyle/>
          <a:p>
            <a:pPr marL="342900" indent="-342900">
              <a:buClr>
                <a:schemeClr val="tx2"/>
              </a:buClr>
              <a:buFont typeface="Arial" panose="020B0604020202020204" pitchFamily="34" charset="0"/>
              <a:buChar char="•"/>
            </a:pPr>
            <a:r>
              <a:rPr lang="ar-JO" b="0" dirty="0"/>
              <a:t>التأكيد فيما اذا كنت ترغب أن يظهر اسمك كما هو في جوجل +</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9" y="1524000"/>
            <a:ext cx="4953000" cy="496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477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طلب المساعدة </a:t>
            </a:r>
            <a:r>
              <a:rPr lang="en-US" dirty="0"/>
              <a:t>Help</a:t>
            </a:r>
            <a:br>
              <a:rPr lang="ar-JO" dirty="0"/>
            </a:br>
            <a:endParaRPr lang="en-US" dirty="0"/>
          </a:p>
        </p:txBody>
      </p:sp>
      <p:sp>
        <p:nvSpPr>
          <p:cNvPr id="3" name="Content Placeholder 2"/>
          <p:cNvSpPr>
            <a:spLocks noGrp="1"/>
          </p:cNvSpPr>
          <p:nvPr>
            <p:ph idx="1"/>
          </p:nvPr>
        </p:nvSpPr>
        <p:spPr>
          <a:xfrm>
            <a:off x="685800" y="1752600"/>
            <a:ext cx="7391400" cy="4373563"/>
          </a:xfrm>
        </p:spPr>
        <p:txBody>
          <a:bodyPr>
            <a:normAutofit/>
          </a:bodyPr>
          <a:lstStyle/>
          <a:p>
            <a:pPr marL="914400" lvl="1" indent="-457200"/>
            <a:r>
              <a:rPr lang="ar-JO" dirty="0"/>
              <a:t>من القائمة الجانبية، ممكن طلب المساعدة من خيار</a:t>
            </a:r>
          </a:p>
          <a:p>
            <a:pPr lvl="1" indent="0">
              <a:buNone/>
            </a:pPr>
            <a:r>
              <a:rPr lang="ar-JO" dirty="0"/>
              <a:t>                فتظهر الشاشة التالية:</a:t>
            </a:r>
          </a:p>
          <a:p>
            <a:pPr marL="914400" lvl="1" indent="-457200"/>
            <a:endParaRPr lang="ar-JO" dirty="0"/>
          </a:p>
          <a:p>
            <a:pPr marL="914400" lvl="1" indent="-457200"/>
            <a:r>
              <a:rPr lang="ar-JO" dirty="0"/>
              <a:t>ومنها تستطيع البحث عن أي معلومة تحتاجها</a:t>
            </a:r>
          </a:p>
          <a:p>
            <a:pPr lvl="1" indent="0">
              <a:buNone/>
            </a:pPr>
            <a:r>
              <a:rPr lang="ar-JO" dirty="0"/>
              <a:t>بما يتعلق باستخدام المدونة </a:t>
            </a:r>
            <a:r>
              <a:rPr lang="en-US" dirty="0"/>
              <a:t>Blogger</a:t>
            </a:r>
            <a:endParaRPr lang="ar-JO" dirty="0"/>
          </a:p>
          <a:p>
            <a:pPr lvl="1" indent="0">
              <a:buNone/>
            </a:pPr>
            <a:endParaRPr lang="ar-JO" dirty="0"/>
          </a:p>
          <a:p>
            <a:pPr marL="914400" lvl="1" indent="-457200"/>
            <a:endParaRPr lang="en-US" dirty="0"/>
          </a:p>
          <a:p>
            <a:pPr marL="914400" lvl="1" indent="-457200">
              <a:buFont typeface="+mj-lt"/>
              <a:buAutoNum type="arabicPeriod" startAt="3"/>
            </a:pPr>
            <a:endParaRPr lang="ar-JO"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40</a:t>
            </a:fld>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114550"/>
            <a:ext cx="7810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60" y="2209800"/>
            <a:ext cx="3001040" cy="434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95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إرسال تغذية راجعة </a:t>
            </a:r>
            <a:r>
              <a:rPr lang="en-US" dirty="0"/>
              <a:t>send feedback</a:t>
            </a:r>
            <a:br>
              <a:rPr lang="ar-JO" dirty="0"/>
            </a:br>
            <a:endParaRPr lang="en-US" dirty="0"/>
          </a:p>
        </p:txBody>
      </p:sp>
      <p:sp>
        <p:nvSpPr>
          <p:cNvPr id="3" name="Content Placeholder 2"/>
          <p:cNvSpPr>
            <a:spLocks noGrp="1"/>
          </p:cNvSpPr>
          <p:nvPr>
            <p:ph idx="1"/>
          </p:nvPr>
        </p:nvSpPr>
        <p:spPr>
          <a:xfrm>
            <a:off x="685800" y="1752600"/>
            <a:ext cx="7391400" cy="4373563"/>
          </a:xfrm>
        </p:spPr>
        <p:txBody>
          <a:bodyPr>
            <a:normAutofit/>
          </a:bodyPr>
          <a:lstStyle/>
          <a:p>
            <a:pPr marL="914400" lvl="1" indent="-457200"/>
            <a:r>
              <a:rPr lang="ar-JO" dirty="0"/>
              <a:t>من كبسة                  في أسفل الشاشة، </a:t>
            </a:r>
          </a:p>
          <a:p>
            <a:pPr lvl="1" indent="0">
              <a:buNone/>
            </a:pPr>
            <a:r>
              <a:rPr lang="ar-JO" dirty="0"/>
              <a:t>تستطيع إرسال أي ملاحظة أو انتقاد أو تغذية راجعة </a:t>
            </a:r>
          </a:p>
          <a:p>
            <a:pPr lvl="1" indent="0">
              <a:buNone/>
            </a:pPr>
            <a:r>
              <a:rPr lang="ar-JO" dirty="0"/>
              <a:t>نتيجة استعمالك لموقع </a:t>
            </a:r>
            <a:r>
              <a:rPr lang="en-US" dirty="0"/>
              <a:t>Blogger</a:t>
            </a:r>
            <a:r>
              <a:rPr lang="ar-JO" dirty="0"/>
              <a:t>، إلى مؤسسي هذا </a:t>
            </a:r>
          </a:p>
          <a:p>
            <a:pPr lvl="1" indent="0">
              <a:buNone/>
            </a:pPr>
            <a:r>
              <a:rPr lang="ar-JO" dirty="0"/>
              <a:t>الموقع، للاستفادة من ملاحظاتك في التحسين أو</a:t>
            </a:r>
          </a:p>
          <a:p>
            <a:pPr lvl="1" indent="0">
              <a:buNone/>
            </a:pPr>
            <a:r>
              <a:rPr lang="ar-JO" dirty="0"/>
              <a:t>تصحيح الأخطاء.</a:t>
            </a:r>
          </a:p>
          <a:p>
            <a:pPr marL="914400" lvl="1" indent="-457200"/>
            <a:endParaRPr lang="ar-JO" dirty="0"/>
          </a:p>
          <a:p>
            <a:pPr lvl="1" indent="0">
              <a:buNone/>
            </a:pPr>
            <a:endParaRPr lang="ar-JO" dirty="0"/>
          </a:p>
          <a:p>
            <a:pPr marL="914400" lvl="1" indent="-457200"/>
            <a:endParaRPr lang="en-US" dirty="0"/>
          </a:p>
          <a:p>
            <a:pPr marL="914400" lvl="1" indent="-457200">
              <a:buFont typeface="+mj-lt"/>
              <a:buAutoNum type="arabicPeriod" startAt="3"/>
            </a:pPr>
            <a:endParaRPr lang="ar-JO"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41</a:t>
            </a:fld>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50953"/>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634817"/>
            <a:ext cx="2819400" cy="484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66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الترحيب </a:t>
            </a:r>
            <a:r>
              <a:rPr lang="en-US" dirty="0"/>
              <a:t>    Welcome page</a:t>
            </a:r>
            <a:br>
              <a:rPr lang="en-US" dirty="0"/>
            </a:br>
            <a:endParaRPr lang="en-US" dirty="0"/>
          </a:p>
        </p:txBody>
      </p:sp>
      <p:pic>
        <p:nvPicPr>
          <p:cNvPr id="13" name="Content Placeholder 1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18194" y="3158121"/>
            <a:ext cx="7663806" cy="2480679"/>
          </a:xfrm>
          <a:ln w="28575">
            <a:solidFill>
              <a:schemeClr val="tx1"/>
            </a:solidFill>
          </a:ln>
        </p:spPr>
      </p:pic>
      <p:sp>
        <p:nvSpPr>
          <p:cNvPr id="12" name="Content Placeholder 11"/>
          <p:cNvSpPr>
            <a:spLocks noGrp="1"/>
          </p:cNvSpPr>
          <p:nvPr>
            <p:ph sz="half" idx="2"/>
          </p:nvPr>
        </p:nvSpPr>
        <p:spPr>
          <a:xfrm>
            <a:off x="1371600" y="1574801"/>
            <a:ext cx="6705600" cy="1320799"/>
          </a:xfrm>
        </p:spPr>
        <p:txBody>
          <a:bodyPr>
            <a:normAutofit/>
          </a:bodyPr>
          <a:lstStyle/>
          <a:p>
            <a:r>
              <a:rPr lang="ar-JO" b="0" dirty="0"/>
              <a:t>بعد إنشاء الحساب، وقبل إنشاء أي مدونة ستظهر هذه الصفحة، لتسمح لك بالبدء بإنشاء أول مدونة من قائمة (مدونة جديدة </a:t>
            </a:r>
            <a:r>
              <a:rPr lang="en-US" b="0" dirty="0"/>
              <a:t>New Blog</a:t>
            </a:r>
            <a:r>
              <a:rPr lang="ar-JO" b="0" dirty="0"/>
              <a:t>)، أو من زر (إنشاء مدونة جديدة</a:t>
            </a:r>
            <a:r>
              <a:rPr lang="en-US" b="0" dirty="0"/>
              <a:t> </a:t>
            </a:r>
            <a:r>
              <a:rPr lang="ar-JO" b="0" dirty="0"/>
              <a:t> </a:t>
            </a:r>
            <a:r>
              <a:rPr lang="en-US" b="0" dirty="0"/>
              <a:t>Create New Blog</a:t>
            </a:r>
            <a:r>
              <a:rPr lang="ar-JO" b="0" dirty="0"/>
              <a:t>).</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a:t>
            </a:fld>
            <a:endParaRPr lang="en-GB"/>
          </a:p>
        </p:txBody>
      </p:sp>
    </p:spTree>
    <p:extLst>
      <p:ext uri="{BB962C8B-B14F-4D97-AF65-F5344CB8AC3E}">
        <p14:creationId xmlns:p14="http://schemas.microsoft.com/office/powerpoint/2010/main" val="375223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انشاء مدونة </a:t>
            </a:r>
            <a:r>
              <a:rPr lang="en-US" dirty="0"/>
              <a:t>Create </a:t>
            </a:r>
            <a:r>
              <a:rPr lang="en-US" sz="2800" dirty="0"/>
              <a:t>Blog</a:t>
            </a:r>
            <a:br>
              <a:rPr lang="ar-JO" sz="2800" dirty="0"/>
            </a:br>
            <a:endParaRPr lang="en-US" sz="2800" dirty="0"/>
          </a:p>
        </p:txBody>
      </p:sp>
      <p:sp>
        <p:nvSpPr>
          <p:cNvPr id="3" name="Content Placeholder 2"/>
          <p:cNvSpPr>
            <a:spLocks noGrp="1"/>
          </p:cNvSpPr>
          <p:nvPr>
            <p:ph idx="1"/>
          </p:nvPr>
        </p:nvSpPr>
        <p:spPr>
          <a:xfrm>
            <a:off x="685800" y="1752600"/>
            <a:ext cx="7391400" cy="4373563"/>
          </a:xfrm>
        </p:spPr>
        <p:txBody>
          <a:bodyPr>
            <a:normAutofit/>
          </a:bodyPr>
          <a:lstStyle/>
          <a:p>
            <a:pPr lvl="1" indent="-457200">
              <a:spcAft>
                <a:spcPts val="600"/>
              </a:spcAft>
              <a:buFont typeface="+mj-lt"/>
              <a:buAutoNum type="arabicPeriod"/>
            </a:pPr>
            <a:r>
              <a:rPr lang="ar-JO" b="0" dirty="0"/>
              <a:t>من </a:t>
            </a:r>
            <a:r>
              <a:rPr lang="ar-JO" dirty="0"/>
              <a:t>ال</a:t>
            </a:r>
            <a:r>
              <a:rPr lang="ar-JO" b="0" dirty="0"/>
              <a:t>قائمة                   اختر </a:t>
            </a:r>
            <a:r>
              <a:rPr lang="en-US" b="0" dirty="0"/>
              <a:t>New blog</a:t>
            </a:r>
          </a:p>
          <a:p>
            <a:pPr lvl="1" indent="-457200">
              <a:spcAft>
                <a:spcPts val="600"/>
              </a:spcAft>
              <a:buFont typeface="+mj-lt"/>
              <a:buAutoNum type="arabicPeriod"/>
            </a:pPr>
            <a:r>
              <a:rPr lang="ar-JO" dirty="0"/>
              <a:t>أو لإنشاء أول مدونة لك، ممكن اختيار </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450" y="1775980"/>
            <a:ext cx="1123950" cy="390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Content Placeholder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38" y="2667000"/>
            <a:ext cx="8945662" cy="2895600"/>
          </a:xfrm>
          <a:prstGeom prst="rect">
            <a:avLst/>
          </a:prstGeom>
          <a:ln w="28575">
            <a:solidFill>
              <a:schemeClr val="tx1"/>
            </a:solidFill>
          </a:ln>
        </p:spPr>
      </p:pic>
      <p:sp>
        <p:nvSpPr>
          <p:cNvPr id="6" name="Oval 5"/>
          <p:cNvSpPr/>
          <p:nvPr/>
        </p:nvSpPr>
        <p:spPr>
          <a:xfrm>
            <a:off x="228600" y="2819400"/>
            <a:ext cx="838200" cy="518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00600" y="4114800"/>
            <a:ext cx="1371600" cy="518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166505"/>
            <a:ext cx="13620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74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انشاء مدونة </a:t>
            </a:r>
            <a:r>
              <a:rPr lang="en-US" sz="2800" dirty="0"/>
              <a:t>Blog</a:t>
            </a:r>
            <a:br>
              <a:rPr lang="ar-JO" sz="2800" dirty="0"/>
            </a:br>
            <a:endParaRPr lang="en-US" dirty="0"/>
          </a:p>
        </p:txBody>
      </p:sp>
      <p:sp>
        <p:nvSpPr>
          <p:cNvPr id="3" name="Content Placeholder 2"/>
          <p:cNvSpPr>
            <a:spLocks noGrp="1"/>
          </p:cNvSpPr>
          <p:nvPr>
            <p:ph idx="1"/>
          </p:nvPr>
        </p:nvSpPr>
        <p:spPr>
          <a:xfrm>
            <a:off x="609600" y="1752600"/>
            <a:ext cx="7467600" cy="4373563"/>
          </a:xfrm>
        </p:spPr>
        <p:txBody>
          <a:bodyPr/>
          <a:lstStyle/>
          <a:p>
            <a:pPr lvl="1" indent="-457200">
              <a:spcAft>
                <a:spcPts val="600"/>
              </a:spcAft>
              <a:buFont typeface="+mj-lt"/>
              <a:buAutoNum type="arabicPeriod" startAt="2"/>
            </a:pPr>
            <a:r>
              <a:rPr lang="ar-JO" dirty="0"/>
              <a:t>تظهر النافذة التالية، ادخل ما يلي:</a:t>
            </a:r>
          </a:p>
          <a:p>
            <a:pPr marL="800100" lvl="1" indent="-342900"/>
            <a:r>
              <a:rPr lang="ar-JO" b="0" dirty="0"/>
              <a:t>عنوان المدونة.</a:t>
            </a:r>
          </a:p>
          <a:p>
            <a:pPr marL="800100" lvl="1" indent="-342900"/>
            <a:r>
              <a:rPr lang="ar-JO" b="0" dirty="0"/>
              <a:t>رابط المدونة </a:t>
            </a:r>
            <a:r>
              <a:rPr lang="en-US" b="0" dirty="0"/>
              <a:t>URL</a:t>
            </a:r>
            <a:r>
              <a:rPr lang="ar-JO" b="0" dirty="0"/>
              <a:t> الذي سيستخدمه القراء للدخول للمدونة.</a:t>
            </a:r>
            <a:r>
              <a:rPr lang="en-US" b="0" dirty="0"/>
              <a:t> </a:t>
            </a:r>
            <a:r>
              <a:rPr lang="ar-JO" b="0" dirty="0"/>
              <a:t>سيكون بصيغة:</a:t>
            </a:r>
            <a:r>
              <a:rPr lang="en-US" b="0" dirty="0"/>
              <a:t> Name.blogspot.com</a:t>
            </a:r>
            <a:endParaRPr lang="ar-JO" b="0" dirty="0"/>
          </a:p>
          <a:p>
            <a:pPr marL="800100" lvl="1" indent="-342900"/>
            <a:r>
              <a:rPr lang="ar-JO" b="0" dirty="0"/>
              <a:t>القالب </a:t>
            </a:r>
            <a:r>
              <a:rPr lang="en-US" b="0" dirty="0"/>
              <a:t>Template</a:t>
            </a:r>
            <a:r>
              <a:rPr lang="ar-JO" b="0" dirty="0"/>
              <a:t>.</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89732"/>
            <a:ext cx="3962399" cy="3657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93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1944"/>
            <a:ext cx="8395872" cy="499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ar-JO" dirty="0"/>
              <a:t>صفحة تعديل المدونة </a:t>
            </a:r>
            <a:br>
              <a:rPr lang="ar-JO" dirty="0"/>
            </a:br>
            <a:endParaRPr lang="en-US" dirty="0"/>
          </a:p>
        </p:txBody>
      </p:sp>
      <p:sp>
        <p:nvSpPr>
          <p:cNvPr id="3" name="Content Placeholder 2"/>
          <p:cNvSpPr>
            <a:spLocks noGrp="1"/>
          </p:cNvSpPr>
          <p:nvPr>
            <p:ph idx="1"/>
          </p:nvPr>
        </p:nvSpPr>
        <p:spPr>
          <a:xfrm>
            <a:off x="479425" y="1828800"/>
            <a:ext cx="7597775" cy="4373563"/>
          </a:xfrm>
        </p:spPr>
        <p:txBody>
          <a:bodyPr>
            <a:normAutofit/>
          </a:bodyPr>
          <a:lstStyle/>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a:xfrm rot="16200000">
            <a:off x="8227377" y="5961697"/>
            <a:ext cx="1315721" cy="365125"/>
          </a:xfrm>
        </p:spPr>
        <p:txBody>
          <a:bodyPr/>
          <a:lstStyle/>
          <a:p>
            <a:fld id="{A85E95EA-764A-438A-AB2D-615555310C78}" type="slidenum">
              <a:rPr lang="en-GB" smtClean="0"/>
              <a:pPr/>
              <a:t>8</a:t>
            </a:fld>
            <a:endParaRPr lang="en-GB"/>
          </a:p>
        </p:txBody>
      </p:sp>
      <p:sp>
        <p:nvSpPr>
          <p:cNvPr id="7" name="TextBox 6"/>
          <p:cNvSpPr txBox="1"/>
          <p:nvPr/>
        </p:nvSpPr>
        <p:spPr>
          <a:xfrm>
            <a:off x="8001000" y="1295400"/>
            <a:ext cx="312906" cy="369332"/>
          </a:xfrm>
          <a:prstGeom prst="rect">
            <a:avLst/>
          </a:prstGeom>
          <a:noFill/>
        </p:spPr>
        <p:txBody>
          <a:bodyPr wrap="none" rtlCol="0">
            <a:spAutoFit/>
          </a:bodyPr>
          <a:lstStyle/>
          <a:p>
            <a:r>
              <a:rPr lang="ar-JO" b="1" dirty="0">
                <a:solidFill>
                  <a:srgbClr val="FF0000"/>
                </a:solidFill>
              </a:rPr>
              <a:t>1</a:t>
            </a:r>
            <a:endParaRPr lang="en-US" b="1" dirty="0">
              <a:solidFill>
                <a:srgbClr val="FF0000"/>
              </a:solidFill>
            </a:endParaRPr>
          </a:p>
        </p:txBody>
      </p:sp>
      <p:sp>
        <p:nvSpPr>
          <p:cNvPr id="11" name="Oval 10"/>
          <p:cNvSpPr/>
          <p:nvPr/>
        </p:nvSpPr>
        <p:spPr>
          <a:xfrm>
            <a:off x="0" y="1997529"/>
            <a:ext cx="1447800" cy="59327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82571" y="2112581"/>
            <a:ext cx="312906" cy="369332"/>
          </a:xfrm>
          <a:prstGeom prst="rect">
            <a:avLst/>
          </a:prstGeom>
          <a:noFill/>
        </p:spPr>
        <p:txBody>
          <a:bodyPr wrap="none" rtlCol="0">
            <a:spAutoFit/>
          </a:bodyPr>
          <a:lstStyle/>
          <a:p>
            <a:r>
              <a:rPr lang="ar-JO" b="1" dirty="0">
                <a:solidFill>
                  <a:srgbClr val="FF0000"/>
                </a:solidFill>
              </a:rPr>
              <a:t>6</a:t>
            </a:r>
            <a:endParaRPr lang="en-US" b="1" dirty="0">
              <a:solidFill>
                <a:srgbClr val="FF0000"/>
              </a:solidFill>
            </a:endParaRPr>
          </a:p>
        </p:txBody>
      </p:sp>
      <p:sp>
        <p:nvSpPr>
          <p:cNvPr id="14" name="Oval 13"/>
          <p:cNvSpPr/>
          <p:nvPr/>
        </p:nvSpPr>
        <p:spPr>
          <a:xfrm>
            <a:off x="8085306" y="1616529"/>
            <a:ext cx="308853" cy="44087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734300" y="1616529"/>
            <a:ext cx="266700" cy="44087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315200" y="1600200"/>
            <a:ext cx="381000" cy="44087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383294" y="1307068"/>
            <a:ext cx="312906" cy="369332"/>
          </a:xfrm>
          <a:prstGeom prst="rect">
            <a:avLst/>
          </a:prstGeom>
          <a:noFill/>
        </p:spPr>
        <p:txBody>
          <a:bodyPr wrap="none" rtlCol="0">
            <a:spAutoFit/>
          </a:bodyPr>
          <a:lstStyle/>
          <a:p>
            <a:r>
              <a:rPr lang="ar-JO" b="1" dirty="0">
                <a:solidFill>
                  <a:srgbClr val="FF0000"/>
                </a:solidFill>
              </a:rPr>
              <a:t>3</a:t>
            </a:r>
            <a:endParaRPr lang="en-US" b="1" dirty="0">
              <a:solidFill>
                <a:srgbClr val="FF0000"/>
              </a:solidFill>
            </a:endParaRPr>
          </a:p>
        </p:txBody>
      </p:sp>
      <p:sp>
        <p:nvSpPr>
          <p:cNvPr id="18" name="TextBox 17"/>
          <p:cNvSpPr txBox="1"/>
          <p:nvPr/>
        </p:nvSpPr>
        <p:spPr>
          <a:xfrm>
            <a:off x="1070853" y="2109498"/>
            <a:ext cx="312906" cy="369332"/>
          </a:xfrm>
          <a:prstGeom prst="rect">
            <a:avLst/>
          </a:prstGeom>
          <a:noFill/>
        </p:spPr>
        <p:txBody>
          <a:bodyPr wrap="none" rtlCol="0">
            <a:spAutoFit/>
          </a:bodyPr>
          <a:lstStyle/>
          <a:p>
            <a:r>
              <a:rPr lang="ar-JO" b="1" dirty="0">
                <a:solidFill>
                  <a:srgbClr val="FF0000"/>
                </a:solidFill>
              </a:rPr>
              <a:t>4</a:t>
            </a:r>
            <a:endParaRPr lang="en-US" b="1" dirty="0">
              <a:solidFill>
                <a:srgbClr val="FF0000"/>
              </a:solidFill>
            </a:endParaRPr>
          </a:p>
        </p:txBody>
      </p:sp>
      <p:sp>
        <p:nvSpPr>
          <p:cNvPr id="19" name="TextBox 18"/>
          <p:cNvSpPr txBox="1"/>
          <p:nvPr/>
        </p:nvSpPr>
        <p:spPr>
          <a:xfrm>
            <a:off x="914400" y="3516868"/>
            <a:ext cx="312906" cy="369332"/>
          </a:xfrm>
          <a:prstGeom prst="rect">
            <a:avLst/>
          </a:prstGeom>
          <a:noFill/>
        </p:spPr>
        <p:txBody>
          <a:bodyPr wrap="none" rtlCol="0">
            <a:spAutoFit/>
          </a:bodyPr>
          <a:lstStyle/>
          <a:p>
            <a:r>
              <a:rPr lang="ar-JO" b="1" dirty="0">
                <a:solidFill>
                  <a:srgbClr val="FF0000"/>
                </a:solidFill>
              </a:rPr>
              <a:t>5</a:t>
            </a:r>
            <a:endParaRPr lang="en-US" b="1" dirty="0">
              <a:solidFill>
                <a:srgbClr val="FF0000"/>
              </a:solidFill>
            </a:endParaRPr>
          </a:p>
        </p:txBody>
      </p:sp>
      <p:sp>
        <p:nvSpPr>
          <p:cNvPr id="20" name="Oval 19"/>
          <p:cNvSpPr/>
          <p:nvPr/>
        </p:nvSpPr>
        <p:spPr>
          <a:xfrm>
            <a:off x="42153" y="2667000"/>
            <a:ext cx="1253247" cy="376037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764294" y="1295400"/>
            <a:ext cx="312906" cy="369332"/>
          </a:xfrm>
          <a:prstGeom prst="rect">
            <a:avLst/>
          </a:prstGeom>
          <a:noFill/>
        </p:spPr>
        <p:txBody>
          <a:bodyPr wrap="none" rtlCol="0">
            <a:spAutoFit/>
          </a:bodyPr>
          <a:lstStyle/>
          <a:p>
            <a:r>
              <a:rPr lang="ar-JO" b="1" dirty="0">
                <a:solidFill>
                  <a:srgbClr val="FF0000"/>
                </a:solidFill>
              </a:rPr>
              <a:t>2</a:t>
            </a:r>
            <a:endParaRPr lang="en-US" b="1" dirty="0">
              <a:solidFill>
                <a:srgbClr val="FF0000"/>
              </a:solidFill>
            </a:endParaRPr>
          </a:p>
        </p:txBody>
      </p:sp>
      <p:sp>
        <p:nvSpPr>
          <p:cNvPr id="22" name="Oval 21"/>
          <p:cNvSpPr/>
          <p:nvPr/>
        </p:nvSpPr>
        <p:spPr>
          <a:xfrm>
            <a:off x="1828800" y="2149929"/>
            <a:ext cx="838200" cy="44087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28800" y="3065060"/>
            <a:ext cx="6705600" cy="170866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793047" y="3147536"/>
            <a:ext cx="312906" cy="369332"/>
          </a:xfrm>
          <a:prstGeom prst="rect">
            <a:avLst/>
          </a:prstGeom>
          <a:noFill/>
        </p:spPr>
        <p:txBody>
          <a:bodyPr wrap="none" rtlCol="0">
            <a:spAutoFit/>
          </a:bodyPr>
          <a:lstStyle/>
          <a:p>
            <a:r>
              <a:rPr lang="ar-JO" b="1" dirty="0">
                <a:solidFill>
                  <a:srgbClr val="FF0000"/>
                </a:solidFill>
              </a:rPr>
              <a:t>7</a:t>
            </a:r>
            <a:endParaRPr lang="en-US" b="1" dirty="0">
              <a:solidFill>
                <a:srgbClr val="FF0000"/>
              </a:solidFill>
            </a:endParaRPr>
          </a:p>
        </p:txBody>
      </p:sp>
      <p:sp>
        <p:nvSpPr>
          <p:cNvPr id="25" name="Oval 24"/>
          <p:cNvSpPr/>
          <p:nvPr/>
        </p:nvSpPr>
        <p:spPr>
          <a:xfrm>
            <a:off x="1793046" y="2607860"/>
            <a:ext cx="6741353" cy="4572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954881" y="2221468"/>
            <a:ext cx="312906" cy="369332"/>
          </a:xfrm>
          <a:prstGeom prst="rect">
            <a:avLst/>
          </a:prstGeom>
          <a:noFill/>
        </p:spPr>
        <p:txBody>
          <a:bodyPr wrap="none" rtlCol="0">
            <a:spAutoFit/>
          </a:bodyPr>
          <a:lstStyle/>
          <a:p>
            <a:r>
              <a:rPr lang="ar-JO" b="1" dirty="0">
                <a:solidFill>
                  <a:srgbClr val="FF0000"/>
                </a:solidFill>
              </a:rPr>
              <a:t>8</a:t>
            </a:r>
            <a:endParaRPr lang="en-US" b="1" dirty="0">
              <a:solidFill>
                <a:srgbClr val="FF0000"/>
              </a:solidFill>
            </a:endParaRPr>
          </a:p>
        </p:txBody>
      </p:sp>
      <p:sp>
        <p:nvSpPr>
          <p:cNvPr id="27" name="Oval 26"/>
          <p:cNvSpPr/>
          <p:nvPr/>
        </p:nvSpPr>
        <p:spPr>
          <a:xfrm>
            <a:off x="6202194" y="2149929"/>
            <a:ext cx="838200" cy="44087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889288" y="2149929"/>
            <a:ext cx="312906" cy="369332"/>
          </a:xfrm>
          <a:prstGeom prst="rect">
            <a:avLst/>
          </a:prstGeom>
          <a:noFill/>
        </p:spPr>
        <p:txBody>
          <a:bodyPr wrap="none" rtlCol="0">
            <a:spAutoFit/>
          </a:bodyPr>
          <a:lstStyle/>
          <a:p>
            <a:r>
              <a:rPr lang="ar-JO" b="1" dirty="0">
                <a:solidFill>
                  <a:srgbClr val="FF0000"/>
                </a:solidFill>
              </a:rPr>
              <a:t>9</a:t>
            </a:r>
            <a:endParaRPr lang="en-US" b="1" dirty="0">
              <a:solidFill>
                <a:srgbClr val="FF0000"/>
              </a:solidFill>
            </a:endParaRPr>
          </a:p>
        </p:txBody>
      </p:sp>
      <p:sp>
        <p:nvSpPr>
          <p:cNvPr id="29" name="Oval 28"/>
          <p:cNvSpPr/>
          <p:nvPr/>
        </p:nvSpPr>
        <p:spPr>
          <a:xfrm>
            <a:off x="7191781" y="2142706"/>
            <a:ext cx="1145026" cy="44087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412275" y="2230574"/>
            <a:ext cx="441146" cy="369332"/>
          </a:xfrm>
          <a:prstGeom prst="rect">
            <a:avLst/>
          </a:prstGeom>
          <a:noFill/>
        </p:spPr>
        <p:txBody>
          <a:bodyPr wrap="none" rtlCol="0">
            <a:spAutoFit/>
          </a:bodyPr>
          <a:lstStyle/>
          <a:p>
            <a:r>
              <a:rPr lang="ar-JO" b="1" dirty="0">
                <a:solidFill>
                  <a:srgbClr val="FF0000"/>
                </a:solidFill>
              </a:rPr>
              <a:t>10</a:t>
            </a:r>
            <a:endParaRPr lang="en-US" b="1" dirty="0">
              <a:solidFill>
                <a:srgbClr val="FF0000"/>
              </a:solidFill>
            </a:endParaRPr>
          </a:p>
        </p:txBody>
      </p:sp>
    </p:spTree>
    <p:extLst>
      <p:ext uri="{BB962C8B-B14F-4D97-AF65-F5344CB8AC3E}">
        <p14:creationId xmlns:p14="http://schemas.microsoft.com/office/powerpoint/2010/main" val="423227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تعديل المدونة </a:t>
            </a:r>
            <a:br>
              <a:rPr lang="ar-JO" dirty="0"/>
            </a:br>
            <a:endParaRPr lang="en-US" dirty="0"/>
          </a:p>
        </p:txBody>
      </p:sp>
      <p:sp>
        <p:nvSpPr>
          <p:cNvPr id="3" name="Content Placeholder 2"/>
          <p:cNvSpPr>
            <a:spLocks noGrp="1"/>
          </p:cNvSpPr>
          <p:nvPr>
            <p:ph idx="1"/>
          </p:nvPr>
        </p:nvSpPr>
        <p:spPr/>
        <p:txBody>
          <a:bodyPr>
            <a:normAutofit fontScale="92500" lnSpcReduction="10000"/>
          </a:bodyPr>
          <a:lstStyle/>
          <a:p>
            <a:pPr marL="342900" lvl="1" indent="-342900">
              <a:spcAft>
                <a:spcPts val="600"/>
              </a:spcAft>
            </a:pPr>
            <a:r>
              <a:rPr lang="ar-JO" dirty="0"/>
              <a:t>مكونات صفحة المدونة:</a:t>
            </a:r>
          </a:p>
          <a:p>
            <a:pPr marL="1028700" lvl="2" indent="-342900">
              <a:spcAft>
                <a:spcPts val="600"/>
              </a:spcAft>
              <a:buFont typeface="+mj-lt"/>
              <a:buAutoNum type="arabicPeriod"/>
            </a:pPr>
            <a:r>
              <a:rPr lang="ar-JO" dirty="0"/>
              <a:t>حساب جوجل </a:t>
            </a:r>
            <a:r>
              <a:rPr lang="en-US" dirty="0"/>
              <a:t>Google Account </a:t>
            </a:r>
            <a:endParaRPr lang="ar-JO" dirty="0"/>
          </a:p>
          <a:p>
            <a:pPr marL="1028700" lvl="2" indent="-342900">
              <a:spcAft>
                <a:spcPts val="600"/>
              </a:spcAft>
              <a:buFont typeface="+mj-lt"/>
              <a:buAutoNum type="arabicPeriod"/>
            </a:pPr>
            <a:r>
              <a:rPr lang="ar-JO" dirty="0"/>
              <a:t>الإشعارات </a:t>
            </a:r>
            <a:r>
              <a:rPr lang="en-US" dirty="0"/>
              <a:t>Notifications</a:t>
            </a:r>
            <a:endParaRPr lang="ar-JO" dirty="0"/>
          </a:p>
          <a:p>
            <a:pPr marL="1028700" lvl="2" indent="-342900">
              <a:spcAft>
                <a:spcPts val="600"/>
              </a:spcAft>
              <a:buFont typeface="+mj-lt"/>
              <a:buAutoNum type="arabicPeriod"/>
            </a:pPr>
            <a:r>
              <a:rPr lang="ar-JO" dirty="0"/>
              <a:t>تطبيقات جوجل </a:t>
            </a:r>
            <a:r>
              <a:rPr lang="en-US" dirty="0"/>
              <a:t>Google Applications</a:t>
            </a:r>
            <a:endParaRPr lang="ar-JO" dirty="0"/>
          </a:p>
          <a:p>
            <a:pPr marL="1028700" lvl="2" indent="-342900">
              <a:spcAft>
                <a:spcPts val="600"/>
              </a:spcAft>
              <a:buFont typeface="+mj-lt"/>
              <a:buAutoNum type="arabicPeriod"/>
            </a:pPr>
            <a:r>
              <a:rPr lang="ar-JO" dirty="0"/>
              <a:t>قائمة المدونات </a:t>
            </a:r>
            <a:r>
              <a:rPr lang="en-US" dirty="0"/>
              <a:t>Blogs List  </a:t>
            </a:r>
            <a:r>
              <a:rPr lang="ar-JO" dirty="0"/>
              <a:t>(تحتوي على أسماء المدونات للتنقل بينها، بالإضافة إلى خيار </a:t>
            </a:r>
            <a:r>
              <a:rPr lang="en-US" dirty="0"/>
              <a:t>New Blog</a:t>
            </a:r>
            <a:r>
              <a:rPr lang="ar-JO" dirty="0"/>
              <a:t>). </a:t>
            </a:r>
          </a:p>
          <a:p>
            <a:pPr marL="1028700" lvl="2" indent="-342900">
              <a:spcAft>
                <a:spcPts val="600"/>
              </a:spcAft>
              <a:buFont typeface="+mj-lt"/>
              <a:buAutoNum type="arabicPeriod"/>
            </a:pPr>
            <a:r>
              <a:rPr lang="ar-JO" dirty="0"/>
              <a:t>القائمة الجانبية.</a:t>
            </a:r>
          </a:p>
          <a:p>
            <a:pPr marL="1028700" lvl="2" indent="-342900">
              <a:spcAft>
                <a:spcPts val="600"/>
              </a:spcAft>
              <a:buFont typeface="+mj-lt"/>
              <a:buAutoNum type="arabicPeriod"/>
            </a:pPr>
            <a:r>
              <a:rPr lang="ar-JO" dirty="0"/>
              <a:t>مشاركة جديدة </a:t>
            </a:r>
            <a:r>
              <a:rPr lang="en-US" dirty="0"/>
              <a:t>New Post</a:t>
            </a:r>
          </a:p>
          <a:p>
            <a:pPr marL="1028700" lvl="2" indent="-342900">
              <a:spcAft>
                <a:spcPts val="600"/>
              </a:spcAft>
              <a:buFont typeface="+mj-lt"/>
              <a:buAutoNum type="arabicPeriod"/>
            </a:pPr>
            <a:r>
              <a:rPr lang="ar-JO" dirty="0"/>
              <a:t>منطقة عرض المشاركات </a:t>
            </a:r>
            <a:r>
              <a:rPr lang="en-US" dirty="0"/>
              <a:t>Posts View</a:t>
            </a:r>
          </a:p>
          <a:p>
            <a:pPr marL="1028700" lvl="2" indent="-342900">
              <a:spcAft>
                <a:spcPts val="600"/>
              </a:spcAft>
              <a:buFont typeface="+mj-lt"/>
              <a:buAutoNum type="arabicPeriod"/>
            </a:pPr>
            <a:r>
              <a:rPr lang="ar-JO" dirty="0"/>
              <a:t>لوحة التحكم في المشاركات </a:t>
            </a:r>
            <a:r>
              <a:rPr lang="en-US" dirty="0"/>
              <a:t>Posts Control Panel</a:t>
            </a:r>
          </a:p>
          <a:p>
            <a:pPr marL="1028700" lvl="2" indent="-342900">
              <a:spcAft>
                <a:spcPts val="600"/>
              </a:spcAft>
              <a:buFont typeface="+mj-lt"/>
              <a:buAutoNum type="arabicPeriod"/>
            </a:pPr>
            <a:r>
              <a:rPr lang="ar-JO" dirty="0"/>
              <a:t>جميع التصنيفات </a:t>
            </a:r>
            <a:r>
              <a:rPr lang="en-US" dirty="0"/>
              <a:t>All Labels</a:t>
            </a:r>
          </a:p>
          <a:p>
            <a:pPr marL="1028700" lvl="2" indent="-342900">
              <a:spcAft>
                <a:spcPts val="600"/>
              </a:spcAft>
              <a:buFont typeface="+mj-lt"/>
              <a:buAutoNum type="arabicPeriod"/>
            </a:pPr>
            <a:r>
              <a:rPr lang="ar-JO" dirty="0"/>
              <a:t>البحث في المشاركات </a:t>
            </a:r>
            <a:r>
              <a:rPr lang="en-US" dirty="0"/>
              <a:t>Search Posts </a:t>
            </a:r>
          </a:p>
          <a:p>
            <a:pPr marL="1028700" lvl="2" indent="-342900">
              <a:spcAft>
                <a:spcPts val="600"/>
              </a:spcAft>
              <a:buFont typeface="+mj-lt"/>
              <a:buAutoNum type="arabicPeriod"/>
            </a:pPr>
            <a:endParaRPr lang="en-US" dirty="0"/>
          </a:p>
          <a:p>
            <a:pPr marL="1028700" lvl="2" indent="-342900">
              <a:spcAft>
                <a:spcPts val="600"/>
              </a:spcAft>
              <a:buFont typeface="+mj-lt"/>
              <a:buAutoNum type="arabicPeriod"/>
            </a:pPr>
            <a:endParaRPr lang="en-US" dirty="0"/>
          </a:p>
          <a:p>
            <a:pPr marL="1028700" lvl="2" indent="-342900">
              <a:spcAft>
                <a:spcPts val="600"/>
              </a:spcAft>
              <a:buFont typeface="+mj-lt"/>
              <a:buAutoNum type="arabicPeriod"/>
            </a:pPr>
            <a:endParaRPr lang="en-US" dirty="0"/>
          </a:p>
          <a:p>
            <a:pPr marL="1028700" lvl="2" indent="-342900">
              <a:spcAft>
                <a:spcPts val="600"/>
              </a:spcAft>
              <a:buFont typeface="+mj-lt"/>
              <a:buAutoNum type="arabicPeriod"/>
            </a:pPr>
            <a:endParaRPr lang="ar-JO" dirty="0"/>
          </a:p>
          <a:p>
            <a:pPr marL="1028700" lvl="2" indent="-342900">
              <a:spcAft>
                <a:spcPts val="600"/>
              </a:spcAft>
              <a:buFont typeface="+mj-lt"/>
              <a:buAutoNum type="arabicPeriod"/>
            </a:pPr>
            <a:endParaRPr lang="ar-JO" dirty="0"/>
          </a:p>
          <a:p>
            <a:pPr marL="1028700" lvl="2" indent="-342900">
              <a:spcAft>
                <a:spcPts val="600"/>
              </a:spcAft>
              <a:buFont typeface="+mj-lt"/>
              <a:buAutoNum type="arabicPeriod"/>
            </a:pPr>
            <a:endParaRPr lang="ar-JO" dirty="0"/>
          </a:p>
          <a:p>
            <a:pPr>
              <a:buClr>
                <a:schemeClr val="tx2"/>
              </a:buClr>
            </a:pPr>
            <a:endParaRPr lang="ar-JO" dirty="0"/>
          </a:p>
          <a:p>
            <a:pPr marL="457200" indent="-457200">
              <a:buClr>
                <a:schemeClr val="tx2"/>
              </a:buClr>
              <a:buFont typeface="+mj-lt"/>
              <a:buAutoNum type="arabicPeriod"/>
            </a:pPr>
            <a:endParaRPr lang="ar-JO" dirty="0"/>
          </a:p>
          <a:p>
            <a:pPr marL="457200" indent="-457200">
              <a:buClr>
                <a:schemeClr val="tx2"/>
              </a:buClr>
              <a:buFont typeface="+mj-lt"/>
              <a:buAutoNum type="arabicPeriod"/>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a:p>
        </p:txBody>
      </p:sp>
    </p:spTree>
    <p:extLst>
      <p:ext uri="{BB962C8B-B14F-4D97-AF65-F5344CB8AC3E}">
        <p14:creationId xmlns:p14="http://schemas.microsoft.com/office/powerpoint/2010/main" val="13481710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16851</TotalTime>
  <Words>1340</Words>
  <Application>Microsoft Office PowerPoint</Application>
  <PresentationFormat>On-screen Show (4:3)</PresentationFormat>
  <Paragraphs>291</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Arial Black</vt:lpstr>
      <vt:lpstr>Calibri</vt:lpstr>
      <vt:lpstr>Tahoma</vt:lpstr>
      <vt:lpstr>SN Theme</vt:lpstr>
      <vt:lpstr>المدون blogger</vt:lpstr>
      <vt:lpstr>ما هو المدون blogger؟ </vt:lpstr>
      <vt:lpstr>الدخول الى المدون blogger </vt:lpstr>
      <vt:lpstr>تأكيد الحساب   Confirm Your Profile </vt:lpstr>
      <vt:lpstr>صفحة الترحيب     Welcome page </vt:lpstr>
      <vt:lpstr>انشاء مدونة Create Blog </vt:lpstr>
      <vt:lpstr>انشاء مدونة Blog </vt:lpstr>
      <vt:lpstr>صفحة تعديل المدونة  </vt:lpstr>
      <vt:lpstr>صفحة تعديل المدونة  </vt:lpstr>
      <vt:lpstr>اضافة مشاركة جديدة Post داخل المدونة </vt:lpstr>
      <vt:lpstr>اضافة مشاركة جديدة Post داخل المدونة </vt:lpstr>
      <vt:lpstr>عرض المشاركات view posts داخل مدونة </vt:lpstr>
      <vt:lpstr>عرض المدونة View Blog </vt:lpstr>
      <vt:lpstr>القائمة الجانبية </vt:lpstr>
      <vt:lpstr>القائمة الجانبية </vt:lpstr>
      <vt:lpstr>إنشاء صفحة جديدة في المدونة </vt:lpstr>
      <vt:lpstr>إنشاء صفحة جديدة في المدونة </vt:lpstr>
      <vt:lpstr>ربط الصفحات بالمدونة </vt:lpstr>
      <vt:lpstr>ربط الصفحات بالمدونة </vt:lpstr>
      <vt:lpstr>ربط الصفحات بالمدونة </vt:lpstr>
      <vt:lpstr>ربط الصفحات بالمدونة </vt:lpstr>
      <vt:lpstr>ربط الصفحات بالمدونة </vt:lpstr>
      <vt:lpstr>التحكم بمؤلفي المدونة blog authors </vt:lpstr>
      <vt:lpstr>التحكم بخصوصية قراءة المدونة  </vt:lpstr>
      <vt:lpstr>التحكم بخصوصية قراءة المدونة  </vt:lpstr>
      <vt:lpstr>‏تعديل إعدادات المستخدمEdit User Settings‎</vt:lpstr>
      <vt:lpstr>‏تعديل إعدادات المستخدمEdit User Settings‎</vt:lpstr>
      <vt:lpstr>‏الاتصال بـجوجل+ Connect to Google+‎</vt:lpstr>
      <vt:lpstr>العودة الى الملف الشخصي في المدون Revert to Blogger Profile ‎</vt:lpstr>
      <vt:lpstr>العودة الى الملف الشخصي في المدون Revert to Blogger Profile ‎</vt:lpstr>
      <vt:lpstr>الملف الشخصي Profile </vt:lpstr>
      <vt:lpstr>الملف الشخصي في المدون Blogger Profile</vt:lpstr>
      <vt:lpstr>الملف الشخصي في المدون Blogger Profile</vt:lpstr>
      <vt:lpstr>الملف الشخصي في المدون Blogger Profile</vt:lpstr>
      <vt:lpstr>قائمة القراءة Reading List </vt:lpstr>
      <vt:lpstr>متابعة المدونات Blogs to Follow </vt:lpstr>
      <vt:lpstr>متابعة المدونات Blogs to Follow </vt:lpstr>
      <vt:lpstr>متابعة المدونات Blogs to Follow </vt:lpstr>
      <vt:lpstr>متابعة المدونات Blogs to Follow </vt:lpstr>
      <vt:lpstr>طلب المساعدة Help </vt:lpstr>
      <vt:lpstr>إرسال تغذية راجعة send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Raneem Qaddoura</cp:lastModifiedBy>
  <cp:revision>812</cp:revision>
  <dcterms:created xsi:type="dcterms:W3CDTF">2015-02-28T12:48:04Z</dcterms:created>
  <dcterms:modified xsi:type="dcterms:W3CDTF">2017-12-13T19:29:12Z</dcterms:modified>
</cp:coreProperties>
</file>